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41"/>
  </p:notesMasterIdLst>
  <p:handoutMasterIdLst>
    <p:handoutMasterId r:id="rId42"/>
  </p:handoutMasterIdLst>
  <p:sldIdLst>
    <p:sldId id="719" r:id="rId8"/>
    <p:sldId id="576" r:id="rId9"/>
    <p:sldId id="905" r:id="rId10"/>
    <p:sldId id="907" r:id="rId11"/>
    <p:sldId id="824" r:id="rId12"/>
    <p:sldId id="911" r:id="rId13"/>
    <p:sldId id="912" r:id="rId14"/>
    <p:sldId id="933" r:id="rId15"/>
    <p:sldId id="934" r:id="rId16"/>
    <p:sldId id="913" r:id="rId17"/>
    <p:sldId id="940" r:id="rId18"/>
    <p:sldId id="941" r:id="rId19"/>
    <p:sldId id="942" r:id="rId20"/>
    <p:sldId id="943" r:id="rId21"/>
    <p:sldId id="944" r:id="rId22"/>
    <p:sldId id="829" r:id="rId23"/>
    <p:sldId id="917" r:id="rId24"/>
    <p:sldId id="921" r:id="rId25"/>
    <p:sldId id="949" r:id="rId26"/>
    <p:sldId id="945" r:id="rId27"/>
    <p:sldId id="946" r:id="rId28"/>
    <p:sldId id="947" r:id="rId29"/>
    <p:sldId id="951" r:id="rId30"/>
    <p:sldId id="948" r:id="rId31"/>
    <p:sldId id="950" r:id="rId32"/>
    <p:sldId id="952" r:id="rId33"/>
    <p:sldId id="953" r:id="rId34"/>
    <p:sldId id="954" r:id="rId35"/>
    <p:sldId id="955" r:id="rId36"/>
    <p:sldId id="956" r:id="rId37"/>
    <p:sldId id="957" r:id="rId38"/>
    <p:sldId id="872" r:id="rId39"/>
    <p:sldId id="92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05" autoAdjust="0"/>
  </p:normalViewPr>
  <p:slideViewPr>
    <p:cSldViewPr snapToGrid="0" showGuides="1">
      <p:cViewPr varScale="1">
        <p:scale>
          <a:sx n="111" d="100"/>
          <a:sy n="111" d="100"/>
        </p:scale>
        <p:origin x="936" y="96"/>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126"/>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7/4/2018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dirty="0"/>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7/4/2018</a:t>
            </a:fld>
            <a:endParaRPr lang="en-US" dirty="0"/>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dirty="0"/>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a:t>
            </a:fld>
            <a:endParaRPr lang="en-US" dirty="0"/>
          </a:p>
        </p:txBody>
      </p:sp>
    </p:spTree>
    <p:extLst>
      <p:ext uri="{BB962C8B-B14F-4D97-AF65-F5344CB8AC3E}">
        <p14:creationId xmlns:p14="http://schemas.microsoft.com/office/powerpoint/2010/main" val="133104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13</a:t>
            </a:fld>
            <a:endParaRPr lang="en-US" dirty="0"/>
          </a:p>
        </p:txBody>
      </p:sp>
    </p:spTree>
    <p:extLst>
      <p:ext uri="{BB962C8B-B14F-4D97-AF65-F5344CB8AC3E}">
        <p14:creationId xmlns:p14="http://schemas.microsoft.com/office/powerpoint/2010/main" val="337736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14</a:t>
            </a:fld>
            <a:endParaRPr lang="en-US" dirty="0"/>
          </a:p>
        </p:txBody>
      </p:sp>
    </p:spTree>
    <p:extLst>
      <p:ext uri="{BB962C8B-B14F-4D97-AF65-F5344CB8AC3E}">
        <p14:creationId xmlns:p14="http://schemas.microsoft.com/office/powerpoint/2010/main" val="240531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15</a:t>
            </a:fld>
            <a:endParaRPr lang="en-US" dirty="0"/>
          </a:p>
        </p:txBody>
      </p:sp>
    </p:spTree>
    <p:extLst>
      <p:ext uri="{BB962C8B-B14F-4D97-AF65-F5344CB8AC3E}">
        <p14:creationId xmlns:p14="http://schemas.microsoft.com/office/powerpoint/2010/main" val="2708360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17</a:t>
            </a:fld>
            <a:endParaRPr lang="en-US" dirty="0"/>
          </a:p>
        </p:txBody>
      </p:sp>
    </p:spTree>
    <p:extLst>
      <p:ext uri="{BB962C8B-B14F-4D97-AF65-F5344CB8AC3E}">
        <p14:creationId xmlns:p14="http://schemas.microsoft.com/office/powerpoint/2010/main" val="333818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18</a:t>
            </a:fld>
            <a:endParaRPr lang="en-US" dirty="0"/>
          </a:p>
        </p:txBody>
      </p:sp>
    </p:spTree>
    <p:extLst>
      <p:ext uri="{BB962C8B-B14F-4D97-AF65-F5344CB8AC3E}">
        <p14:creationId xmlns:p14="http://schemas.microsoft.com/office/powerpoint/2010/main" val="4293981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19</a:t>
            </a:fld>
            <a:endParaRPr lang="en-US" dirty="0"/>
          </a:p>
        </p:txBody>
      </p:sp>
    </p:spTree>
    <p:extLst>
      <p:ext uri="{BB962C8B-B14F-4D97-AF65-F5344CB8AC3E}">
        <p14:creationId xmlns:p14="http://schemas.microsoft.com/office/powerpoint/2010/main" val="202847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20</a:t>
            </a:fld>
            <a:endParaRPr lang="en-US" dirty="0"/>
          </a:p>
        </p:txBody>
      </p:sp>
    </p:spTree>
    <p:extLst>
      <p:ext uri="{BB962C8B-B14F-4D97-AF65-F5344CB8AC3E}">
        <p14:creationId xmlns:p14="http://schemas.microsoft.com/office/powerpoint/2010/main" val="60008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21</a:t>
            </a:fld>
            <a:endParaRPr lang="en-US" dirty="0"/>
          </a:p>
        </p:txBody>
      </p:sp>
    </p:spTree>
    <p:extLst>
      <p:ext uri="{BB962C8B-B14F-4D97-AF65-F5344CB8AC3E}">
        <p14:creationId xmlns:p14="http://schemas.microsoft.com/office/powerpoint/2010/main" val="282149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22</a:t>
            </a:fld>
            <a:endParaRPr lang="en-US" dirty="0"/>
          </a:p>
        </p:txBody>
      </p:sp>
    </p:spTree>
    <p:extLst>
      <p:ext uri="{BB962C8B-B14F-4D97-AF65-F5344CB8AC3E}">
        <p14:creationId xmlns:p14="http://schemas.microsoft.com/office/powerpoint/2010/main" val="1804960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23</a:t>
            </a:fld>
            <a:endParaRPr lang="en-US" dirty="0"/>
          </a:p>
        </p:txBody>
      </p:sp>
    </p:spTree>
    <p:extLst>
      <p:ext uri="{BB962C8B-B14F-4D97-AF65-F5344CB8AC3E}">
        <p14:creationId xmlns:p14="http://schemas.microsoft.com/office/powerpoint/2010/main" val="284363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4</a:t>
            </a:fld>
            <a:endParaRPr lang="en-US" dirty="0"/>
          </a:p>
        </p:txBody>
      </p:sp>
    </p:spTree>
    <p:extLst>
      <p:ext uri="{BB962C8B-B14F-4D97-AF65-F5344CB8AC3E}">
        <p14:creationId xmlns:p14="http://schemas.microsoft.com/office/powerpoint/2010/main" val="346155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24</a:t>
            </a:fld>
            <a:endParaRPr lang="en-US" dirty="0"/>
          </a:p>
        </p:txBody>
      </p:sp>
    </p:spTree>
    <p:extLst>
      <p:ext uri="{BB962C8B-B14F-4D97-AF65-F5344CB8AC3E}">
        <p14:creationId xmlns:p14="http://schemas.microsoft.com/office/powerpoint/2010/main" val="370733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25</a:t>
            </a:fld>
            <a:endParaRPr lang="en-US" dirty="0"/>
          </a:p>
        </p:txBody>
      </p:sp>
    </p:spTree>
    <p:extLst>
      <p:ext uri="{BB962C8B-B14F-4D97-AF65-F5344CB8AC3E}">
        <p14:creationId xmlns:p14="http://schemas.microsoft.com/office/powerpoint/2010/main" val="272238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26</a:t>
            </a:fld>
            <a:endParaRPr lang="en-US" dirty="0"/>
          </a:p>
        </p:txBody>
      </p:sp>
    </p:spTree>
    <p:extLst>
      <p:ext uri="{BB962C8B-B14F-4D97-AF65-F5344CB8AC3E}">
        <p14:creationId xmlns:p14="http://schemas.microsoft.com/office/powerpoint/2010/main" val="116383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27</a:t>
            </a:fld>
            <a:endParaRPr lang="en-US" dirty="0"/>
          </a:p>
        </p:txBody>
      </p:sp>
    </p:spTree>
    <p:extLst>
      <p:ext uri="{BB962C8B-B14F-4D97-AF65-F5344CB8AC3E}">
        <p14:creationId xmlns:p14="http://schemas.microsoft.com/office/powerpoint/2010/main" val="3719878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28</a:t>
            </a:fld>
            <a:endParaRPr lang="en-US" dirty="0"/>
          </a:p>
        </p:txBody>
      </p:sp>
    </p:spTree>
    <p:extLst>
      <p:ext uri="{BB962C8B-B14F-4D97-AF65-F5344CB8AC3E}">
        <p14:creationId xmlns:p14="http://schemas.microsoft.com/office/powerpoint/2010/main" val="401265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29</a:t>
            </a:fld>
            <a:endParaRPr lang="en-US" dirty="0"/>
          </a:p>
        </p:txBody>
      </p:sp>
    </p:spTree>
    <p:extLst>
      <p:ext uri="{BB962C8B-B14F-4D97-AF65-F5344CB8AC3E}">
        <p14:creationId xmlns:p14="http://schemas.microsoft.com/office/powerpoint/2010/main" val="791758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30</a:t>
            </a:fld>
            <a:endParaRPr lang="en-US" dirty="0"/>
          </a:p>
        </p:txBody>
      </p:sp>
    </p:spTree>
    <p:extLst>
      <p:ext uri="{BB962C8B-B14F-4D97-AF65-F5344CB8AC3E}">
        <p14:creationId xmlns:p14="http://schemas.microsoft.com/office/powerpoint/2010/main" val="532986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31</a:t>
            </a:fld>
            <a:endParaRPr lang="en-US" dirty="0"/>
          </a:p>
        </p:txBody>
      </p:sp>
    </p:spTree>
    <p:extLst>
      <p:ext uri="{BB962C8B-B14F-4D97-AF65-F5344CB8AC3E}">
        <p14:creationId xmlns:p14="http://schemas.microsoft.com/office/powerpoint/2010/main" val="1958184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33</a:t>
            </a:fld>
            <a:endParaRPr lang="en-US" dirty="0"/>
          </a:p>
        </p:txBody>
      </p:sp>
    </p:spTree>
    <p:extLst>
      <p:ext uri="{BB962C8B-B14F-4D97-AF65-F5344CB8AC3E}">
        <p14:creationId xmlns:p14="http://schemas.microsoft.com/office/powerpoint/2010/main" val="1878912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6</a:t>
            </a:fld>
            <a:endParaRPr lang="en-US" dirty="0"/>
          </a:p>
        </p:txBody>
      </p:sp>
    </p:spTree>
    <p:extLst>
      <p:ext uri="{BB962C8B-B14F-4D97-AF65-F5344CB8AC3E}">
        <p14:creationId xmlns:p14="http://schemas.microsoft.com/office/powerpoint/2010/main" val="213043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7</a:t>
            </a:fld>
            <a:endParaRPr lang="en-US" dirty="0"/>
          </a:p>
        </p:txBody>
      </p:sp>
    </p:spTree>
    <p:extLst>
      <p:ext uri="{BB962C8B-B14F-4D97-AF65-F5344CB8AC3E}">
        <p14:creationId xmlns:p14="http://schemas.microsoft.com/office/powerpoint/2010/main" val="1797075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8</a:t>
            </a:fld>
            <a:endParaRPr lang="en-US" dirty="0"/>
          </a:p>
        </p:txBody>
      </p:sp>
    </p:spTree>
    <p:extLst>
      <p:ext uri="{BB962C8B-B14F-4D97-AF65-F5344CB8AC3E}">
        <p14:creationId xmlns:p14="http://schemas.microsoft.com/office/powerpoint/2010/main" val="413568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9</a:t>
            </a:fld>
            <a:endParaRPr lang="en-US" dirty="0"/>
          </a:p>
        </p:txBody>
      </p:sp>
    </p:spTree>
    <p:extLst>
      <p:ext uri="{BB962C8B-B14F-4D97-AF65-F5344CB8AC3E}">
        <p14:creationId xmlns:p14="http://schemas.microsoft.com/office/powerpoint/2010/main" val="392135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10</a:t>
            </a:fld>
            <a:endParaRPr lang="en-US" dirty="0"/>
          </a:p>
        </p:txBody>
      </p:sp>
    </p:spTree>
    <p:extLst>
      <p:ext uri="{BB962C8B-B14F-4D97-AF65-F5344CB8AC3E}">
        <p14:creationId xmlns:p14="http://schemas.microsoft.com/office/powerpoint/2010/main" val="19184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11</a:t>
            </a:fld>
            <a:endParaRPr lang="en-US" dirty="0"/>
          </a:p>
        </p:txBody>
      </p:sp>
    </p:spTree>
    <p:extLst>
      <p:ext uri="{BB962C8B-B14F-4D97-AF65-F5344CB8AC3E}">
        <p14:creationId xmlns:p14="http://schemas.microsoft.com/office/powerpoint/2010/main" val="178780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DBCF67-2B39-4494-9A46-CAA40423D8E3}" type="slidenum">
              <a:rPr lang="en-US" smtClean="0"/>
              <a:t>12</a:t>
            </a:fld>
            <a:endParaRPr lang="en-US" dirty="0"/>
          </a:p>
        </p:txBody>
      </p:sp>
    </p:spTree>
    <p:extLst>
      <p:ext uri="{BB962C8B-B14F-4D97-AF65-F5344CB8AC3E}">
        <p14:creationId xmlns:p14="http://schemas.microsoft.com/office/powerpoint/2010/main" val="856233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3944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dirty="0"/>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6003781"/>
            <a:ext cx="1529418" cy="758413"/>
          </a:xfrm>
          <a:prstGeom prst="rect">
            <a:avLst/>
          </a:prstGeom>
        </p:spPr>
      </p:pic>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0"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dirty="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16" name="תמונה 18"/>
          <p:cNvPicPr>
            <a:picLocks noChangeAspect="1"/>
          </p:cNvPicPr>
          <p:nvPr userDrawn="1"/>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2015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knowledge.exlibrisgroup.com/@api/deki/files/49364/E_Resources_-_Adding_a_local_Electronic_Collection.ppt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לבן 7"/>
          <p:cNvSpPr/>
          <p:nvPr/>
        </p:nvSpPr>
        <p:spPr>
          <a:xfrm>
            <a:off x="0" y="55935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Rectangle 1"/>
          <p:cNvSpPr/>
          <p:nvPr/>
        </p:nvSpPr>
        <p:spPr>
          <a:xfrm>
            <a:off x="0" y="4931657"/>
            <a:ext cx="9144000" cy="928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64008" y="5000647"/>
            <a:ext cx="8993876" cy="767919"/>
          </a:xfrm>
        </p:spPr>
        <p:txBody>
          <a:bodyPr>
            <a:noAutofit/>
          </a:bodyPr>
          <a:lstStyle/>
          <a:p>
            <a:pPr algn="ctr"/>
            <a:r>
              <a:rPr lang="en-US" sz="3200" dirty="0" smtClean="0">
                <a:solidFill>
                  <a:schemeClr val="bg1"/>
                </a:solidFill>
              </a:rPr>
              <a:t>Three methods of activating electronic collections </a:t>
            </a:r>
            <a:br>
              <a:rPr lang="en-US" sz="3200" dirty="0" smtClean="0">
                <a:solidFill>
                  <a:schemeClr val="bg1"/>
                </a:solidFill>
              </a:rPr>
            </a:br>
            <a:r>
              <a:rPr lang="en-US" sz="3200" dirty="0" smtClean="0">
                <a:solidFill>
                  <a:schemeClr val="bg1"/>
                </a:solidFill>
              </a:rPr>
              <a:t>in the consortial environment</a:t>
            </a:r>
            <a:endParaRPr lang="en-US" sz="2400" dirty="0">
              <a:solidFill>
                <a:schemeClr val="bg1"/>
              </a:solidFill>
            </a:endParaRPr>
          </a:p>
        </p:txBody>
      </p:sp>
      <p:sp>
        <p:nvSpPr>
          <p:cNvPr id="12" name="מציין מיקום טקסט 4"/>
          <p:cNvSpPr txBox="1">
            <a:spLocks/>
          </p:cNvSpPr>
          <p:nvPr/>
        </p:nvSpPr>
        <p:spPr>
          <a:xfrm>
            <a:off x="143691" y="6162097"/>
            <a:ext cx="5053993" cy="468651"/>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800" dirty="0" smtClean="0"/>
              <a:t>Yoel Kortick.  Senior Librarian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380" y="5942481"/>
            <a:ext cx="1609483" cy="664522"/>
          </a:xfrm>
          <a:prstGeom prst="rect">
            <a:avLst/>
          </a:prstGeom>
        </p:spPr>
      </p:pic>
      <p:sp>
        <p:nvSpPr>
          <p:cNvPr id="4" name="TextBox 3"/>
          <p:cNvSpPr txBox="1"/>
          <p:nvPr/>
        </p:nvSpPr>
        <p:spPr>
          <a:xfrm>
            <a:off x="0" y="6658180"/>
            <a:ext cx="4846320" cy="184666"/>
          </a:xfrm>
          <a:prstGeom prst="rect">
            <a:avLst/>
          </a:prstGeom>
          <a:noFill/>
        </p:spPr>
        <p:txBody>
          <a:bodyPr wrap="square" rtlCol="0">
            <a:spAutoFit/>
          </a:bodyPr>
          <a:lstStyle/>
          <a:p>
            <a:r>
              <a:rPr lang="en-US" sz="600" dirty="0">
                <a:solidFill>
                  <a:schemeClr val="bg1"/>
                </a:solidFill>
              </a:rPr>
              <a:t>http://www.julac.org/</a:t>
            </a:r>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4" y="0"/>
            <a:ext cx="9144000" cy="233463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a:stretch>
            <a:fillRect/>
          </a:stretch>
        </p:blipFill>
        <p:spPr>
          <a:xfrm>
            <a:off x="0" y="2375353"/>
            <a:ext cx="2534004" cy="714475"/>
          </a:xfrm>
          <a:prstGeom prst="rect">
            <a:avLst/>
          </a:prstGeom>
        </p:spPr>
      </p:pic>
      <p:pic>
        <p:nvPicPr>
          <p:cNvPr id="16" name="Picture 15"/>
          <p:cNvPicPr>
            <a:picLocks noChangeAspect="1"/>
          </p:cNvPicPr>
          <p:nvPr/>
        </p:nvPicPr>
        <p:blipFill>
          <a:blip r:embed="rId5"/>
          <a:stretch>
            <a:fillRect/>
          </a:stretch>
        </p:blipFill>
        <p:spPr>
          <a:xfrm>
            <a:off x="2534004" y="2442802"/>
            <a:ext cx="2133898" cy="628738"/>
          </a:xfrm>
          <a:prstGeom prst="rect">
            <a:avLst/>
          </a:prstGeom>
        </p:spPr>
      </p:pic>
      <p:pic>
        <p:nvPicPr>
          <p:cNvPr id="17" name="Picture 16"/>
          <p:cNvPicPr>
            <a:picLocks noChangeAspect="1"/>
          </p:cNvPicPr>
          <p:nvPr/>
        </p:nvPicPr>
        <p:blipFill>
          <a:blip r:embed="rId6"/>
          <a:stretch>
            <a:fillRect/>
          </a:stretch>
        </p:blipFill>
        <p:spPr>
          <a:xfrm>
            <a:off x="5384328" y="2488931"/>
            <a:ext cx="2495898" cy="590632"/>
          </a:xfrm>
          <a:prstGeom prst="rect">
            <a:avLst/>
          </a:prstGeom>
        </p:spPr>
      </p:pic>
      <p:pic>
        <p:nvPicPr>
          <p:cNvPr id="18" name="Picture 17"/>
          <p:cNvPicPr>
            <a:picLocks noChangeAspect="1"/>
          </p:cNvPicPr>
          <p:nvPr/>
        </p:nvPicPr>
        <p:blipFill>
          <a:blip r:embed="rId7"/>
          <a:stretch>
            <a:fillRect/>
          </a:stretch>
        </p:blipFill>
        <p:spPr>
          <a:xfrm>
            <a:off x="54864" y="3184448"/>
            <a:ext cx="2143424" cy="724001"/>
          </a:xfrm>
          <a:prstGeom prst="rect">
            <a:avLst/>
          </a:prstGeom>
        </p:spPr>
      </p:pic>
      <p:pic>
        <p:nvPicPr>
          <p:cNvPr id="19" name="Picture 18"/>
          <p:cNvPicPr>
            <a:picLocks noChangeAspect="1"/>
          </p:cNvPicPr>
          <p:nvPr/>
        </p:nvPicPr>
        <p:blipFill>
          <a:blip r:embed="rId8"/>
          <a:stretch>
            <a:fillRect/>
          </a:stretch>
        </p:blipFill>
        <p:spPr>
          <a:xfrm>
            <a:off x="2596911" y="3133476"/>
            <a:ext cx="2505425" cy="828791"/>
          </a:xfrm>
          <a:prstGeom prst="rect">
            <a:avLst/>
          </a:prstGeom>
        </p:spPr>
      </p:pic>
      <p:pic>
        <p:nvPicPr>
          <p:cNvPr id="20" name="Picture 19"/>
          <p:cNvPicPr>
            <a:picLocks noChangeAspect="1"/>
          </p:cNvPicPr>
          <p:nvPr/>
        </p:nvPicPr>
        <p:blipFill>
          <a:blip r:embed="rId9"/>
          <a:stretch>
            <a:fillRect/>
          </a:stretch>
        </p:blipFill>
        <p:spPr>
          <a:xfrm>
            <a:off x="5384328" y="3156643"/>
            <a:ext cx="2638793" cy="828791"/>
          </a:xfrm>
          <a:prstGeom prst="rect">
            <a:avLst/>
          </a:prstGeom>
        </p:spPr>
      </p:pic>
      <p:pic>
        <p:nvPicPr>
          <p:cNvPr id="21" name="Picture 20"/>
          <p:cNvPicPr>
            <a:picLocks noChangeAspect="1"/>
          </p:cNvPicPr>
          <p:nvPr/>
        </p:nvPicPr>
        <p:blipFill>
          <a:blip r:embed="rId10"/>
          <a:stretch>
            <a:fillRect/>
          </a:stretch>
        </p:blipFill>
        <p:spPr>
          <a:xfrm>
            <a:off x="27432" y="3972347"/>
            <a:ext cx="1752845" cy="685896"/>
          </a:xfrm>
          <a:prstGeom prst="rect">
            <a:avLst/>
          </a:prstGeom>
        </p:spPr>
      </p:pic>
      <p:pic>
        <p:nvPicPr>
          <p:cNvPr id="22" name="Picture 21"/>
          <p:cNvPicPr>
            <a:picLocks noChangeAspect="1"/>
          </p:cNvPicPr>
          <p:nvPr/>
        </p:nvPicPr>
        <p:blipFill>
          <a:blip r:embed="rId11"/>
          <a:stretch>
            <a:fillRect/>
          </a:stretch>
        </p:blipFill>
        <p:spPr>
          <a:xfrm>
            <a:off x="2596911" y="3967145"/>
            <a:ext cx="2029108" cy="657317"/>
          </a:xfrm>
          <a:prstGeom prst="rect">
            <a:avLst/>
          </a:prstGeom>
        </p:spPr>
      </p:pic>
    </p:spTree>
    <p:extLst>
      <p:ext uri="{BB962C8B-B14F-4D97-AF65-F5344CB8AC3E}">
        <p14:creationId xmlns:p14="http://schemas.microsoft.com/office/powerpoint/2010/main" val="3686498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741" y="2128658"/>
            <a:ext cx="8961120" cy="2498861"/>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1</a:t>
            </a:r>
          </a:p>
        </p:txBody>
      </p:sp>
      <p:sp>
        <p:nvSpPr>
          <p:cNvPr id="6" name="Content Placeholder 5"/>
          <p:cNvSpPr>
            <a:spLocks noGrp="1"/>
          </p:cNvSpPr>
          <p:nvPr>
            <p:ph idx="1"/>
          </p:nvPr>
        </p:nvSpPr>
        <p:spPr>
          <a:xfrm>
            <a:off x="414044" y="752605"/>
            <a:ext cx="8282085" cy="816888"/>
          </a:xfrm>
        </p:spPr>
        <p:txBody>
          <a:bodyPr>
            <a:normAutofit fontScale="92500" lnSpcReduction="10000"/>
          </a:bodyPr>
          <a:lstStyle/>
          <a:p>
            <a:r>
              <a:rPr lang="en-US" dirty="0" smtClean="0"/>
              <a:t>Now the electronic collection is active in institution of the network zone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10" name="Rectangle 9"/>
          <p:cNvSpPr/>
          <p:nvPr/>
        </p:nvSpPr>
        <p:spPr>
          <a:xfrm>
            <a:off x="91741" y="2219995"/>
            <a:ext cx="887973" cy="405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183181" y="3801291"/>
            <a:ext cx="522213" cy="301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22108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3580" y="2868699"/>
            <a:ext cx="8961120" cy="3175633"/>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 example 2</a:t>
            </a:r>
            <a:endParaRPr lang="en-US" dirty="0"/>
          </a:p>
        </p:txBody>
      </p:sp>
      <p:sp>
        <p:nvSpPr>
          <p:cNvPr id="6" name="Content Placeholder 5"/>
          <p:cNvSpPr>
            <a:spLocks noGrp="1"/>
          </p:cNvSpPr>
          <p:nvPr>
            <p:ph idx="1"/>
          </p:nvPr>
        </p:nvSpPr>
        <p:spPr>
          <a:xfrm>
            <a:off x="182879" y="752604"/>
            <a:ext cx="8791302" cy="1912219"/>
          </a:xfrm>
        </p:spPr>
        <p:txBody>
          <a:bodyPr>
            <a:normAutofit/>
          </a:bodyPr>
          <a:lstStyle/>
          <a:p>
            <a:r>
              <a:rPr lang="en-GB" dirty="0" smtClean="0"/>
              <a:t>While logged into the network zone we search the community zone for a electronic collection “</a:t>
            </a:r>
            <a:r>
              <a:rPr lang="en-US" dirty="0"/>
              <a:t>Jane </a:t>
            </a:r>
            <a:r>
              <a:rPr lang="en-US" dirty="0" err="1"/>
              <a:t>Austens</a:t>
            </a:r>
            <a:r>
              <a:rPr lang="en-US" dirty="0"/>
              <a:t> Fiction Manuscripts: A Digital Edition” </a:t>
            </a:r>
            <a:r>
              <a:rPr lang="en-GB" dirty="0" smtClean="0"/>
              <a:t>and click activate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8" name="Rectangle 7"/>
          <p:cNvSpPr/>
          <p:nvPr/>
        </p:nvSpPr>
        <p:spPr>
          <a:xfrm>
            <a:off x="7005793" y="2902683"/>
            <a:ext cx="374721" cy="31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059148" y="3735089"/>
            <a:ext cx="1105267" cy="410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8041695" y="4598127"/>
            <a:ext cx="654434" cy="351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4126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442" y="1871974"/>
            <a:ext cx="8961120" cy="4672464"/>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a:t>
            </a:r>
            <a:r>
              <a:rPr lang="en-US" dirty="0" smtClean="0"/>
              <a:t>2</a:t>
            </a:r>
            <a:endParaRPr lang="en-US" dirty="0"/>
          </a:p>
        </p:txBody>
      </p:sp>
      <p:sp>
        <p:nvSpPr>
          <p:cNvPr id="6" name="Content Placeholder 5"/>
          <p:cNvSpPr>
            <a:spLocks noGrp="1"/>
          </p:cNvSpPr>
          <p:nvPr>
            <p:ph idx="1"/>
          </p:nvPr>
        </p:nvSpPr>
        <p:spPr>
          <a:xfrm>
            <a:off x="414044" y="726479"/>
            <a:ext cx="8282085" cy="1171186"/>
          </a:xfrm>
        </p:spPr>
        <p:txBody>
          <a:bodyPr>
            <a:normAutofit fontScale="92500" lnSpcReduction="10000"/>
          </a:bodyPr>
          <a:lstStyle/>
          <a:p>
            <a:r>
              <a:rPr lang="en-US" dirty="0" smtClean="0"/>
              <a:t>In the activation wizard we will choose full text service “Automatically activate new portfolios” and “Make service available” and “Automatically activate new portfolios”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10" name="Rectangle 9"/>
          <p:cNvSpPr/>
          <p:nvPr/>
        </p:nvSpPr>
        <p:spPr>
          <a:xfrm>
            <a:off x="74526" y="5107577"/>
            <a:ext cx="1963280" cy="1436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11282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507" y="3128873"/>
            <a:ext cx="8961120" cy="2787544"/>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a:t>
            </a:r>
            <a:r>
              <a:rPr lang="en-US" dirty="0" smtClean="0"/>
              <a:t>2</a:t>
            </a:r>
            <a:endParaRPr lang="en-US" dirty="0"/>
          </a:p>
        </p:txBody>
      </p:sp>
      <p:sp>
        <p:nvSpPr>
          <p:cNvPr id="6" name="Content Placeholder 5"/>
          <p:cNvSpPr>
            <a:spLocks noGrp="1"/>
          </p:cNvSpPr>
          <p:nvPr>
            <p:ph idx="1"/>
          </p:nvPr>
        </p:nvSpPr>
        <p:spPr>
          <a:xfrm>
            <a:off x="414044" y="752605"/>
            <a:ext cx="8282085" cy="1520332"/>
          </a:xfrm>
        </p:spPr>
        <p:txBody>
          <a:bodyPr>
            <a:normAutofit/>
          </a:bodyPr>
          <a:lstStyle/>
          <a:p>
            <a:r>
              <a:rPr lang="en-US" dirty="0" smtClean="0"/>
              <a:t>In the activation wizard we will choose activation type “Activate all – Activation of the complete electronic collection with no selection of portfolios”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0" name="Rectangle 9"/>
          <p:cNvSpPr/>
          <p:nvPr/>
        </p:nvSpPr>
        <p:spPr>
          <a:xfrm>
            <a:off x="283415" y="4937758"/>
            <a:ext cx="5176859" cy="3004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8048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551" y="2986028"/>
            <a:ext cx="8961120" cy="822688"/>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a:t>
            </a:r>
            <a:r>
              <a:rPr lang="en-US" dirty="0" smtClean="0"/>
              <a:t>2</a:t>
            </a:r>
            <a:endParaRPr lang="en-US" dirty="0"/>
          </a:p>
        </p:txBody>
      </p:sp>
      <p:sp>
        <p:nvSpPr>
          <p:cNvPr id="6" name="Content Placeholder 5"/>
          <p:cNvSpPr>
            <a:spLocks noGrp="1"/>
          </p:cNvSpPr>
          <p:nvPr>
            <p:ph idx="1"/>
          </p:nvPr>
        </p:nvSpPr>
        <p:spPr>
          <a:xfrm>
            <a:off x="414044" y="752605"/>
            <a:ext cx="8282085" cy="1520332"/>
          </a:xfrm>
        </p:spPr>
        <p:txBody>
          <a:bodyPr>
            <a:normAutofit/>
          </a:bodyPr>
          <a:lstStyle/>
          <a:p>
            <a:r>
              <a:rPr lang="en-US" dirty="0" smtClean="0"/>
              <a:t>The “Electronic activation job” runs in the background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1888829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182" y="2219995"/>
            <a:ext cx="8807094" cy="2590322"/>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a:t>
            </a:r>
            <a:r>
              <a:rPr lang="en-US" dirty="0" smtClean="0"/>
              <a:t>2</a:t>
            </a:r>
            <a:endParaRPr lang="en-US" dirty="0"/>
          </a:p>
        </p:txBody>
      </p:sp>
      <p:sp>
        <p:nvSpPr>
          <p:cNvPr id="6" name="Content Placeholder 5"/>
          <p:cNvSpPr>
            <a:spLocks noGrp="1"/>
          </p:cNvSpPr>
          <p:nvPr>
            <p:ph idx="1"/>
          </p:nvPr>
        </p:nvSpPr>
        <p:spPr>
          <a:xfrm>
            <a:off x="414044" y="752605"/>
            <a:ext cx="8282085" cy="816888"/>
          </a:xfrm>
        </p:spPr>
        <p:txBody>
          <a:bodyPr>
            <a:normAutofit fontScale="92500" lnSpcReduction="10000"/>
          </a:bodyPr>
          <a:lstStyle/>
          <a:p>
            <a:r>
              <a:rPr lang="en-US" dirty="0" smtClean="0"/>
              <a:t>Now the electronic collection is active in institution of the network zone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10" name="Rectangle 9"/>
          <p:cNvSpPr/>
          <p:nvPr/>
        </p:nvSpPr>
        <p:spPr>
          <a:xfrm>
            <a:off x="183182" y="2219995"/>
            <a:ext cx="887973" cy="4056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235433" y="3814354"/>
            <a:ext cx="522213" cy="3013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93190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70973" y="3221683"/>
            <a:ext cx="7427970"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 name="TextBox 15"/>
          <p:cNvSpPr txBox="1"/>
          <p:nvPr/>
        </p:nvSpPr>
        <p:spPr>
          <a:xfrm>
            <a:off x="1392072" y="1224229"/>
            <a:ext cx="7301552" cy="430887"/>
          </a:xfrm>
          <a:prstGeom prst="rect">
            <a:avLst/>
          </a:prstGeom>
          <a:noFill/>
        </p:spPr>
        <p:txBody>
          <a:bodyPr wrap="square" rtlCol="0">
            <a:spAutoFit/>
          </a:bodyPr>
          <a:lstStyle/>
          <a:p>
            <a:r>
              <a:rPr lang="en-US" sz="2200" dirty="0" smtClean="0"/>
              <a:t>Introduction</a:t>
            </a:r>
            <a:endParaRPr lang="en-US" sz="2200" dirty="0"/>
          </a:p>
        </p:txBody>
      </p:sp>
      <p:sp>
        <p:nvSpPr>
          <p:cNvPr id="13" name="TextBox 12"/>
          <p:cNvSpPr txBox="1"/>
          <p:nvPr/>
        </p:nvSpPr>
        <p:spPr>
          <a:xfrm>
            <a:off x="1392071" y="4444578"/>
            <a:ext cx="7660490" cy="430887"/>
          </a:xfrm>
          <a:prstGeom prst="rect">
            <a:avLst/>
          </a:prstGeom>
          <a:noFill/>
        </p:spPr>
        <p:txBody>
          <a:bodyPr wrap="square" rtlCol="0">
            <a:spAutoFit/>
          </a:bodyPr>
          <a:lstStyle/>
          <a:p>
            <a:r>
              <a:rPr lang="en-US" sz="2200" dirty="0" smtClean="0"/>
              <a:t>NZ local electronic collection</a:t>
            </a:r>
            <a:endParaRPr lang="en-US" sz="2200" dirty="0"/>
          </a:p>
        </p:txBody>
      </p:sp>
      <p:sp>
        <p:nvSpPr>
          <p:cNvPr id="15" name="TextBox 14"/>
          <p:cNvSpPr txBox="1"/>
          <p:nvPr/>
        </p:nvSpPr>
        <p:spPr>
          <a:xfrm>
            <a:off x="1392071" y="5521756"/>
            <a:ext cx="7660490" cy="430887"/>
          </a:xfrm>
          <a:prstGeom prst="rect">
            <a:avLst/>
          </a:prstGeom>
          <a:noFill/>
        </p:spPr>
        <p:txBody>
          <a:bodyPr wrap="square" rtlCol="0">
            <a:spAutoFit/>
          </a:bodyPr>
          <a:lstStyle/>
          <a:p>
            <a:r>
              <a:rPr lang="en-US" sz="2200" dirty="0" smtClean="0"/>
              <a:t>text</a:t>
            </a:r>
            <a:endParaRPr lang="en-US" sz="2200" dirty="0"/>
          </a:p>
        </p:txBody>
      </p:sp>
      <p:sp>
        <p:nvSpPr>
          <p:cNvPr id="19" name="TextBox 18"/>
          <p:cNvSpPr txBox="1"/>
          <p:nvPr/>
        </p:nvSpPr>
        <p:spPr>
          <a:xfrm>
            <a:off x="1392071" y="3337702"/>
            <a:ext cx="7660489" cy="430887"/>
          </a:xfrm>
          <a:prstGeom prst="rect">
            <a:avLst/>
          </a:prstGeom>
          <a:noFill/>
        </p:spPr>
        <p:txBody>
          <a:bodyPr wrap="square" rtlCol="0">
            <a:spAutoFit/>
          </a:bodyPr>
          <a:lstStyle/>
          <a:p>
            <a:r>
              <a:rPr lang="en-US" sz="2200" dirty="0" smtClean="0"/>
              <a:t>CZ electronic collection </a:t>
            </a:r>
            <a:r>
              <a:rPr lang="en-US" sz="2200" dirty="0"/>
              <a:t>with updated bibliographic information</a:t>
            </a:r>
          </a:p>
        </p:txBody>
      </p:sp>
      <p:sp>
        <p:nvSpPr>
          <p:cNvPr id="22" name="TextBox 21"/>
          <p:cNvSpPr txBox="1"/>
          <p:nvPr/>
        </p:nvSpPr>
        <p:spPr>
          <a:xfrm>
            <a:off x="1392072" y="2298718"/>
            <a:ext cx="7166712" cy="430887"/>
          </a:xfrm>
          <a:prstGeom prst="rect">
            <a:avLst/>
          </a:prstGeom>
          <a:noFill/>
        </p:spPr>
        <p:txBody>
          <a:bodyPr wrap="square" rtlCol="0">
            <a:spAutoFit/>
          </a:bodyPr>
          <a:lstStyle/>
          <a:p>
            <a:r>
              <a:rPr lang="en-US" sz="2200" dirty="0" smtClean="0"/>
              <a:t>CZ electronic collection</a:t>
            </a:r>
            <a:endParaRPr lang="en-US" sz="2200" dirty="0"/>
          </a:p>
        </p:txBody>
      </p:sp>
      <p:sp>
        <p:nvSpPr>
          <p:cNvPr id="20" name="Rectangle 19"/>
          <p:cNvSpPr/>
          <p:nvPr/>
        </p:nvSpPr>
        <p:spPr>
          <a:xfrm>
            <a:off x="40942" y="5227608"/>
            <a:ext cx="2150167" cy="1104953"/>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271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66053"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414044" y="752605"/>
            <a:ext cx="8282085" cy="5388888"/>
          </a:xfrm>
        </p:spPr>
        <p:txBody>
          <a:bodyPr>
            <a:normAutofit/>
          </a:bodyPr>
          <a:lstStyle/>
          <a:p>
            <a:r>
              <a:rPr lang="en-US" sz="2400" dirty="0" smtClean="0"/>
              <a:t>We now have two portfolios in the network institution, each has been activated from the CZ:</a:t>
            </a:r>
            <a:br>
              <a:rPr lang="en-US" sz="2400" dirty="0" smtClean="0"/>
            </a:br>
            <a:endParaRPr lang="en-US" sz="2400" dirty="0" smtClean="0"/>
          </a:p>
          <a:p>
            <a:pPr marL="457200" indent="-457200">
              <a:buFont typeface="+mj-lt"/>
              <a:buAutoNum type="arabicPeriod"/>
            </a:pPr>
            <a:r>
              <a:rPr lang="en-GB" sz="2400" dirty="0"/>
              <a:t>“</a:t>
            </a:r>
            <a:r>
              <a:rPr lang="en-US" sz="2400" dirty="0"/>
              <a:t>ProQuest Congressional Record Permanent Digital Collection Part A (1789-1997)” </a:t>
            </a:r>
            <a:endParaRPr lang="en-US" sz="2400" dirty="0" smtClean="0"/>
          </a:p>
          <a:p>
            <a:pPr lvl="1"/>
            <a:r>
              <a:rPr lang="en-US" dirty="0" smtClean="0"/>
              <a:t>Has 4 portfolios</a:t>
            </a:r>
            <a:br>
              <a:rPr lang="en-US" dirty="0" smtClean="0"/>
            </a:br>
            <a:endParaRPr lang="en-US" dirty="0" smtClean="0"/>
          </a:p>
          <a:p>
            <a:pPr marL="457200" indent="-457200">
              <a:buFont typeface="+mj-lt"/>
              <a:buAutoNum type="arabicPeriod"/>
            </a:pPr>
            <a:r>
              <a:rPr lang="en-GB" sz="2400" dirty="0"/>
              <a:t>“</a:t>
            </a:r>
            <a:r>
              <a:rPr lang="en-US" sz="2400" dirty="0"/>
              <a:t>Jane </a:t>
            </a:r>
            <a:r>
              <a:rPr lang="en-US" sz="2400" dirty="0" err="1"/>
              <a:t>Austens</a:t>
            </a:r>
            <a:r>
              <a:rPr lang="en-US" sz="2400" dirty="0"/>
              <a:t> Fiction Manuscripts: A Digital Edition</a:t>
            </a:r>
            <a:r>
              <a:rPr lang="en-US" sz="2400" dirty="0" smtClean="0"/>
              <a:t>”</a:t>
            </a:r>
          </a:p>
          <a:p>
            <a:pPr lvl="1"/>
            <a:r>
              <a:rPr lang="en-US" dirty="0" smtClean="0"/>
              <a:t>Has 13 portfolios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2123256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35064"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5501546"/>
          </a:xfrm>
        </p:spPr>
        <p:txBody>
          <a:bodyPr>
            <a:normAutofit/>
          </a:bodyPr>
          <a:lstStyle/>
          <a:p>
            <a:pPr lvl="1"/>
            <a:r>
              <a:rPr lang="en-US" dirty="0" smtClean="0"/>
              <a:t>The institution then has a MARC file of the bibliographic records of the portfolios of each collection, as well as perhaps the bibliographic records of the collection.</a:t>
            </a:r>
          </a:p>
          <a:p>
            <a:pPr lvl="1"/>
            <a:r>
              <a:rPr lang="en-US" dirty="0" smtClean="0"/>
              <a:t>The MARC file contains enriched bibliographic data</a:t>
            </a:r>
          </a:p>
          <a:p>
            <a:pPr lvl="1"/>
            <a:r>
              <a:rPr lang="en-US" dirty="0" smtClean="0"/>
              <a:t>The network </a:t>
            </a:r>
            <a:r>
              <a:rPr lang="en-US" dirty="0"/>
              <a:t>institution</a:t>
            </a:r>
            <a:r>
              <a:rPr lang="en-US" dirty="0" smtClean="0"/>
              <a:t> loads the file into the network zone and overlays (or merges) the existing record which was the result of the activation from the CZ.</a:t>
            </a:r>
          </a:p>
          <a:p>
            <a:pPr lvl="1"/>
            <a:r>
              <a:rPr lang="en-US" dirty="0" smtClean="0"/>
              <a:t>As a result the network institution has bibliographic records which</a:t>
            </a:r>
          </a:p>
          <a:p>
            <a:pPr marL="914400" lvl="1" indent="-457200">
              <a:buFont typeface="+mj-lt"/>
              <a:buAutoNum type="arabicPeriod"/>
            </a:pPr>
            <a:r>
              <a:rPr lang="en-US" dirty="0" smtClean="0"/>
              <a:t>Contain enriched bibliographic data</a:t>
            </a:r>
          </a:p>
          <a:p>
            <a:pPr marL="914400" lvl="1" indent="-457200">
              <a:buFont typeface="+mj-lt"/>
              <a:buAutoNum type="arabicPeriod"/>
            </a:pPr>
            <a:r>
              <a:rPr lang="en-US" dirty="0" smtClean="0"/>
              <a:t>Electronic inventory still linked to the CZ</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2279079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591932"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5501546"/>
          </a:xfrm>
        </p:spPr>
        <p:txBody>
          <a:bodyPr>
            <a:normAutofit/>
          </a:bodyPr>
          <a:lstStyle/>
          <a:p>
            <a:pPr lvl="1"/>
            <a:r>
              <a:rPr lang="en-US" dirty="0" smtClean="0"/>
              <a:t>We will now look at part of the MARC file which we will import.</a:t>
            </a:r>
            <a:br>
              <a:rPr lang="en-US" dirty="0" smtClean="0"/>
            </a:br>
            <a:endParaRPr lang="en-US" dirty="0" smtClean="0"/>
          </a:p>
          <a:p>
            <a:pPr lvl="1"/>
            <a:r>
              <a:rPr lang="en-US" dirty="0" smtClean="0"/>
              <a:t>In our sample here it contains 5 records:</a:t>
            </a:r>
            <a:br>
              <a:rPr lang="en-US" dirty="0" smtClean="0"/>
            </a:br>
            <a:endParaRPr lang="en-US" dirty="0" smtClean="0"/>
          </a:p>
          <a:p>
            <a:pPr lvl="1"/>
            <a:r>
              <a:rPr lang="en-US" dirty="0" smtClean="0"/>
              <a:t>1 record is the bibliographic record of the electronic collection electronic collection “ProQuest Congressional Record Permanent Digital Collection Part A (1789-1997)“</a:t>
            </a:r>
            <a:br>
              <a:rPr lang="en-US" dirty="0" smtClean="0"/>
            </a:br>
            <a:endParaRPr lang="en-US" dirty="0" smtClean="0"/>
          </a:p>
          <a:p>
            <a:pPr lvl="1"/>
            <a:r>
              <a:rPr lang="en-US" dirty="0" smtClean="0"/>
              <a:t>4 records are the bibliographic records of each portfolio</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1695046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92072" y="3337702"/>
            <a:ext cx="8002094" cy="430887"/>
          </a:xfrm>
          <a:prstGeom prst="rect">
            <a:avLst/>
          </a:prstGeom>
          <a:noFill/>
        </p:spPr>
        <p:txBody>
          <a:bodyPr wrap="square" rtlCol="0">
            <a:spAutoFit/>
          </a:bodyPr>
          <a:lstStyle/>
          <a:p>
            <a:r>
              <a:rPr lang="en-US" sz="2200" dirty="0" smtClean="0"/>
              <a:t>CZ electronic collection </a:t>
            </a:r>
            <a:r>
              <a:rPr lang="en-US" sz="2200" dirty="0"/>
              <a:t>with updated bibliographic </a:t>
            </a:r>
            <a:r>
              <a:rPr lang="en-US" sz="2200" dirty="0" smtClean="0"/>
              <a:t>information</a:t>
            </a:r>
            <a:endParaRPr lang="en-US" sz="2200" dirty="0"/>
          </a:p>
        </p:txBody>
      </p:sp>
      <p:sp>
        <p:nvSpPr>
          <p:cNvPr id="24" name="Rectangle 23"/>
          <p:cNvSpPr/>
          <p:nvPr/>
        </p:nvSpPr>
        <p:spPr>
          <a:xfrm>
            <a:off x="1370974" y="1083575"/>
            <a:ext cx="3736686"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25" name="TextBox 24"/>
          <p:cNvSpPr txBox="1"/>
          <p:nvPr/>
        </p:nvSpPr>
        <p:spPr>
          <a:xfrm>
            <a:off x="1392071" y="4431515"/>
            <a:ext cx="7660490" cy="430887"/>
          </a:xfrm>
          <a:prstGeom prst="rect">
            <a:avLst/>
          </a:prstGeom>
          <a:noFill/>
        </p:spPr>
        <p:txBody>
          <a:bodyPr wrap="square" rtlCol="0">
            <a:spAutoFit/>
          </a:bodyPr>
          <a:lstStyle/>
          <a:p>
            <a:r>
              <a:rPr lang="en-US" sz="2200" dirty="0" smtClean="0"/>
              <a:t>NZ local electronic collection</a:t>
            </a:r>
            <a:endParaRPr lang="en-US" sz="2200" dirty="0"/>
          </a:p>
        </p:txBody>
      </p:sp>
      <p:sp>
        <p:nvSpPr>
          <p:cNvPr id="16" name="TextBox 15"/>
          <p:cNvSpPr txBox="1"/>
          <p:nvPr/>
        </p:nvSpPr>
        <p:spPr>
          <a:xfrm>
            <a:off x="1392072" y="1224229"/>
            <a:ext cx="7301552" cy="430887"/>
          </a:xfrm>
          <a:prstGeom prst="rect">
            <a:avLst/>
          </a:prstGeom>
          <a:noFill/>
        </p:spPr>
        <p:txBody>
          <a:bodyPr wrap="square" rtlCol="0">
            <a:spAutoFit/>
          </a:bodyPr>
          <a:lstStyle/>
          <a:p>
            <a:r>
              <a:rPr lang="en-US" sz="2200" dirty="0" smtClean="0"/>
              <a:t>Introduction</a:t>
            </a:r>
            <a:endParaRPr lang="en-US" sz="2200" dirty="0"/>
          </a:p>
        </p:txBody>
      </p:sp>
      <p:sp>
        <p:nvSpPr>
          <p:cNvPr id="13" name="TextBox 12"/>
          <p:cNvSpPr txBox="1"/>
          <p:nvPr/>
        </p:nvSpPr>
        <p:spPr>
          <a:xfrm>
            <a:off x="1392071" y="5521756"/>
            <a:ext cx="7660490" cy="430887"/>
          </a:xfrm>
          <a:prstGeom prst="rect">
            <a:avLst/>
          </a:prstGeom>
          <a:noFill/>
        </p:spPr>
        <p:txBody>
          <a:bodyPr wrap="square" rtlCol="0">
            <a:spAutoFit/>
          </a:bodyPr>
          <a:lstStyle/>
          <a:p>
            <a:r>
              <a:rPr lang="en-US" sz="2200" dirty="0" smtClean="0"/>
              <a:t>text</a:t>
            </a:r>
            <a:endParaRPr lang="en-US" sz="2200" dirty="0"/>
          </a:p>
        </p:txBody>
      </p:sp>
      <p:sp>
        <p:nvSpPr>
          <p:cNvPr id="15" name="TextBox 14"/>
          <p:cNvSpPr txBox="1"/>
          <p:nvPr/>
        </p:nvSpPr>
        <p:spPr>
          <a:xfrm>
            <a:off x="1392072" y="2298718"/>
            <a:ext cx="7166712" cy="430887"/>
          </a:xfrm>
          <a:prstGeom prst="rect">
            <a:avLst/>
          </a:prstGeom>
          <a:noFill/>
        </p:spPr>
        <p:txBody>
          <a:bodyPr wrap="square" rtlCol="0">
            <a:spAutoFit/>
          </a:bodyPr>
          <a:lstStyle/>
          <a:p>
            <a:r>
              <a:rPr lang="en-US" sz="2200" dirty="0" smtClean="0"/>
              <a:t>CZ electronic collection</a:t>
            </a:r>
            <a:endParaRPr lang="en-US" sz="2200" dirty="0"/>
          </a:p>
        </p:txBody>
      </p:sp>
      <p:sp>
        <p:nvSpPr>
          <p:cNvPr id="4" name="Rectangle 3"/>
          <p:cNvSpPr/>
          <p:nvPr/>
        </p:nvSpPr>
        <p:spPr>
          <a:xfrm>
            <a:off x="40942" y="5227608"/>
            <a:ext cx="2150167" cy="1104953"/>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988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60944"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fontScale="85000" lnSpcReduction="20000"/>
          </a:bodyPr>
          <a:lstStyle/>
          <a:p>
            <a:pPr lvl="1"/>
            <a:r>
              <a:rPr lang="en-US" dirty="0" smtClean="0"/>
              <a:t>For example this is part of the input file which will be loaded into the network institution.  It is for portfolio title “Annals of Congress” and contains an LC subject “Congresses and conventions” </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20</a:t>
            </a:fld>
            <a:endParaRPr lang="en-US" dirty="0"/>
          </a:p>
        </p:txBody>
      </p:sp>
      <p:pic>
        <p:nvPicPr>
          <p:cNvPr id="3" name="Picture 2"/>
          <p:cNvPicPr>
            <a:picLocks noChangeAspect="1"/>
          </p:cNvPicPr>
          <p:nvPr/>
        </p:nvPicPr>
        <p:blipFill>
          <a:blip r:embed="rId3"/>
          <a:stretch>
            <a:fillRect/>
          </a:stretch>
        </p:blipFill>
        <p:spPr>
          <a:xfrm>
            <a:off x="1192184" y="1742717"/>
            <a:ext cx="6762750" cy="4476750"/>
          </a:xfrm>
          <a:prstGeom prst="rect">
            <a:avLst/>
          </a:prstGeom>
          <a:ln>
            <a:solidFill>
              <a:schemeClr val="accent1"/>
            </a:solidFill>
          </a:ln>
        </p:spPr>
      </p:pic>
      <p:sp>
        <p:nvSpPr>
          <p:cNvPr id="4" name="Rectangle 3"/>
          <p:cNvSpPr/>
          <p:nvPr/>
        </p:nvSpPr>
        <p:spPr>
          <a:xfrm>
            <a:off x="1587259" y="5658930"/>
            <a:ext cx="4796287" cy="56053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205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64697" y="1587260"/>
            <a:ext cx="6954220" cy="4515480"/>
          </a:xfrm>
          <a:prstGeom prst="rect">
            <a:avLst/>
          </a:prstGeom>
          <a:ln>
            <a:solidFill>
              <a:schemeClr val="accent1"/>
            </a:solidFill>
          </a:ln>
        </p:spPr>
      </p:pic>
      <p:sp>
        <p:nvSpPr>
          <p:cNvPr id="5" name="Title 4"/>
          <p:cNvSpPr>
            <a:spLocks noGrp="1"/>
          </p:cNvSpPr>
          <p:nvPr>
            <p:ph type="title"/>
          </p:nvPr>
        </p:nvSpPr>
        <p:spPr>
          <a:xfrm>
            <a:off x="414045" y="18352"/>
            <a:ext cx="8591932"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fontScale="85000" lnSpcReduction="10000"/>
          </a:bodyPr>
          <a:lstStyle/>
          <a:p>
            <a:pPr lvl="1"/>
            <a:r>
              <a:rPr lang="en-US" dirty="0" smtClean="0"/>
              <a:t>The record in the Network Zone which exists from the activation from the CZ does not contain LC subject “Congresses and conventions”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21</a:t>
            </a:fld>
            <a:endParaRPr lang="en-US" dirty="0"/>
          </a:p>
        </p:txBody>
      </p:sp>
      <p:sp>
        <p:nvSpPr>
          <p:cNvPr id="4" name="Rectangle 3"/>
          <p:cNvSpPr/>
          <p:nvPr/>
        </p:nvSpPr>
        <p:spPr>
          <a:xfrm>
            <a:off x="1199070" y="2404485"/>
            <a:ext cx="2570673" cy="217945"/>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42272" y="5305245"/>
            <a:ext cx="3321170" cy="646331"/>
          </a:xfrm>
          <a:prstGeom prst="rect">
            <a:avLst/>
          </a:prstGeom>
          <a:solidFill>
            <a:schemeClr val="bg1"/>
          </a:solidFill>
          <a:ln>
            <a:solidFill>
              <a:schemeClr val="accent1"/>
            </a:solidFill>
          </a:ln>
        </p:spPr>
        <p:txBody>
          <a:bodyPr wrap="square" rtlCol="0">
            <a:spAutoFit/>
          </a:bodyPr>
          <a:lstStyle/>
          <a:p>
            <a:r>
              <a:rPr lang="en-US" dirty="0" smtClean="0"/>
              <a:t>No “650 0” field with “Congresses and conventions”</a:t>
            </a:r>
            <a:endParaRPr lang="en-US" dirty="0"/>
          </a:p>
        </p:txBody>
      </p:sp>
    </p:spTree>
    <p:extLst>
      <p:ext uri="{BB962C8B-B14F-4D97-AF65-F5344CB8AC3E}">
        <p14:creationId xmlns:p14="http://schemas.microsoft.com/office/powerpoint/2010/main" val="3276505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045" y="18352"/>
            <a:ext cx="8617812"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1636912"/>
          </a:xfrm>
        </p:spPr>
        <p:txBody>
          <a:bodyPr>
            <a:noAutofit/>
          </a:bodyPr>
          <a:lstStyle/>
          <a:p>
            <a:pPr lvl="1"/>
            <a:r>
              <a:rPr lang="en-US" dirty="0" smtClean="0"/>
              <a:t>We will now look at the import profile.</a:t>
            </a:r>
          </a:p>
          <a:p>
            <a:pPr lvl="1"/>
            <a:r>
              <a:rPr lang="en-US" dirty="0" smtClean="0"/>
              <a:t>Note that in order for the import profile to be able to update the bibliographic record and unlink it from the CZ we must set the following parameter “</a:t>
            </a:r>
            <a:r>
              <a:rPr lang="en-US" dirty="0" err="1" smtClean="0"/>
              <a:t>ignore_cz_records</a:t>
            </a:r>
            <a:r>
              <a:rPr lang="en-US" dirty="0" smtClean="0"/>
              <a:t>” to false:</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22</a:t>
            </a:fld>
            <a:endParaRPr lang="en-US" dirty="0"/>
          </a:p>
        </p:txBody>
      </p:sp>
      <p:sp>
        <p:nvSpPr>
          <p:cNvPr id="11" name="Content Placeholder 5"/>
          <p:cNvSpPr txBox="1">
            <a:spLocks/>
          </p:cNvSpPr>
          <p:nvPr/>
        </p:nvSpPr>
        <p:spPr>
          <a:xfrm>
            <a:off x="185466" y="3902432"/>
            <a:ext cx="8704053" cy="22223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smtClean="0"/>
              <a:t>By setting “</a:t>
            </a:r>
            <a:r>
              <a:rPr lang="en-US" dirty="0" err="1" smtClean="0"/>
              <a:t>ignore_cz_records</a:t>
            </a:r>
            <a:r>
              <a:rPr lang="en-US" dirty="0" smtClean="0"/>
              <a:t>” to true we will have an option in the import profile to update the bibliographic record and unlink it from the CZ.</a:t>
            </a:r>
          </a:p>
          <a:p>
            <a:pPr lvl="1"/>
            <a:r>
              <a:rPr lang="en-US" dirty="0" smtClean="0"/>
              <a:t>The “</a:t>
            </a:r>
            <a:r>
              <a:rPr lang="en-US" dirty="0" err="1" smtClean="0"/>
              <a:t>ignore_cz_records</a:t>
            </a:r>
            <a:r>
              <a:rPr lang="en-US" dirty="0" smtClean="0"/>
              <a:t>” parameter is available under “Configuration menu &gt; resources &gt; general &gt; other settings”</a:t>
            </a:r>
          </a:p>
        </p:txBody>
      </p:sp>
      <p:pic>
        <p:nvPicPr>
          <p:cNvPr id="12" name="Picture 11"/>
          <p:cNvPicPr>
            <a:picLocks noChangeAspect="1"/>
          </p:cNvPicPr>
          <p:nvPr/>
        </p:nvPicPr>
        <p:blipFill>
          <a:blip r:embed="rId3"/>
          <a:stretch>
            <a:fillRect/>
          </a:stretch>
        </p:blipFill>
        <p:spPr>
          <a:xfrm>
            <a:off x="2014180" y="2990371"/>
            <a:ext cx="5115639" cy="428685"/>
          </a:xfrm>
          <a:prstGeom prst="rect">
            <a:avLst/>
          </a:prstGeom>
          <a:ln>
            <a:solidFill>
              <a:schemeClr val="accent1"/>
            </a:solidFill>
          </a:ln>
        </p:spPr>
      </p:pic>
    </p:spTree>
    <p:extLst>
      <p:ext uri="{BB962C8B-B14F-4D97-AF65-F5344CB8AC3E}">
        <p14:creationId xmlns:p14="http://schemas.microsoft.com/office/powerpoint/2010/main" val="3167214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9781" y="967223"/>
            <a:ext cx="4984341" cy="5038185"/>
          </a:xfrm>
          <a:prstGeom prst="rect">
            <a:avLst/>
          </a:prstGeom>
          <a:ln>
            <a:solidFill>
              <a:schemeClr val="accent1"/>
            </a:solidFill>
          </a:ln>
        </p:spPr>
      </p:pic>
      <p:sp>
        <p:nvSpPr>
          <p:cNvPr id="5" name="Title 4"/>
          <p:cNvSpPr>
            <a:spLocks noGrp="1"/>
          </p:cNvSpPr>
          <p:nvPr>
            <p:ph type="title"/>
          </p:nvPr>
        </p:nvSpPr>
        <p:spPr>
          <a:xfrm>
            <a:off x="414045" y="18352"/>
            <a:ext cx="8600559"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5408762" y="752606"/>
            <a:ext cx="3485072" cy="3474338"/>
          </a:xfrm>
        </p:spPr>
        <p:txBody>
          <a:bodyPr>
            <a:normAutofit/>
          </a:bodyPr>
          <a:lstStyle/>
          <a:p>
            <a:pPr lvl="1"/>
            <a:r>
              <a:rPr lang="en-US" dirty="0" smtClean="0"/>
              <a:t>In the network zone we have an import </a:t>
            </a:r>
            <a:r>
              <a:rPr lang="en-US" dirty="0"/>
              <a:t>profile called “Match and overlay portfolios linked to </a:t>
            </a:r>
            <a:r>
              <a:rPr lang="en-US" dirty="0" smtClean="0"/>
              <a:t>CZ” of type “repository” which states “on match overlay record”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23</a:t>
            </a:fld>
            <a:endParaRPr lang="en-US" dirty="0"/>
          </a:p>
        </p:txBody>
      </p:sp>
      <p:sp>
        <p:nvSpPr>
          <p:cNvPr id="4" name="Rectangle 3"/>
          <p:cNvSpPr/>
          <p:nvPr/>
        </p:nvSpPr>
        <p:spPr>
          <a:xfrm>
            <a:off x="1492369" y="5241511"/>
            <a:ext cx="2631057" cy="24488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977" y="3620809"/>
            <a:ext cx="1793959" cy="26107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0501" y="1321744"/>
            <a:ext cx="2760118" cy="30864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08762" y="4399472"/>
            <a:ext cx="3485072" cy="1477328"/>
          </a:xfrm>
          <a:prstGeom prst="rect">
            <a:avLst/>
          </a:prstGeom>
          <a:noFill/>
          <a:ln>
            <a:solidFill>
              <a:schemeClr val="accent1"/>
            </a:solidFill>
          </a:ln>
        </p:spPr>
        <p:txBody>
          <a:bodyPr wrap="square" rtlCol="0">
            <a:spAutoFit/>
          </a:bodyPr>
          <a:lstStyle/>
          <a:p>
            <a:r>
              <a:rPr lang="en-US" dirty="0" smtClean="0"/>
              <a:t>Here we state to overlay the CZ record with our local information from the input profile.  This option exists because “</a:t>
            </a:r>
            <a:r>
              <a:rPr lang="en-US" dirty="0" err="1" smtClean="0"/>
              <a:t>ignore_cz_records</a:t>
            </a:r>
            <a:r>
              <a:rPr lang="en-US" dirty="0" smtClean="0"/>
              <a:t>” is set to “false”</a:t>
            </a:r>
            <a:endParaRPr lang="en-US" dirty="0"/>
          </a:p>
        </p:txBody>
      </p:sp>
      <p:cxnSp>
        <p:nvCxnSpPr>
          <p:cNvPr id="12" name="Straight Arrow Connector 11"/>
          <p:cNvCxnSpPr>
            <a:stCxn id="8" idx="1"/>
          </p:cNvCxnSpPr>
          <p:nvPr/>
        </p:nvCxnSpPr>
        <p:spPr>
          <a:xfrm flipH="1">
            <a:off x="4201064" y="5138136"/>
            <a:ext cx="1207698" cy="22581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80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47205" y="1904787"/>
            <a:ext cx="7449590" cy="3048425"/>
          </a:xfrm>
          <a:prstGeom prst="rect">
            <a:avLst/>
          </a:prstGeom>
          <a:ln>
            <a:solidFill>
              <a:schemeClr val="accent1"/>
            </a:solidFill>
          </a:ln>
        </p:spPr>
      </p:pic>
      <p:sp>
        <p:nvSpPr>
          <p:cNvPr id="5" name="Title 4"/>
          <p:cNvSpPr>
            <a:spLocks noGrp="1"/>
          </p:cNvSpPr>
          <p:nvPr>
            <p:ph type="title"/>
          </p:nvPr>
        </p:nvSpPr>
        <p:spPr>
          <a:xfrm>
            <a:off x="414045" y="18352"/>
            <a:ext cx="8609185"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The import </a:t>
            </a:r>
            <a:r>
              <a:rPr lang="en-US" dirty="0"/>
              <a:t>profile called “Match and overlay portfolios linked to </a:t>
            </a:r>
            <a:r>
              <a:rPr lang="en-US" dirty="0" smtClean="0"/>
              <a:t>CZ” does not do anything to the inventory</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24</a:t>
            </a:fld>
            <a:endParaRPr lang="en-US" dirty="0"/>
          </a:p>
        </p:txBody>
      </p:sp>
      <p:sp>
        <p:nvSpPr>
          <p:cNvPr id="4" name="Rectangle 3"/>
          <p:cNvSpPr/>
          <p:nvPr/>
        </p:nvSpPr>
        <p:spPr>
          <a:xfrm>
            <a:off x="4839414" y="3948613"/>
            <a:ext cx="759129" cy="26970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88652" y="3159295"/>
            <a:ext cx="1406110" cy="429294"/>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13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2999" y="4466724"/>
            <a:ext cx="8961120" cy="499011"/>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92999" y="1402087"/>
            <a:ext cx="8961120" cy="2510456"/>
          </a:xfrm>
          <a:prstGeom prst="rect">
            <a:avLst/>
          </a:prstGeom>
          <a:ln>
            <a:solidFill>
              <a:schemeClr val="accent1"/>
            </a:solidFill>
          </a:ln>
        </p:spPr>
      </p:pic>
      <p:sp>
        <p:nvSpPr>
          <p:cNvPr id="5" name="Title 4"/>
          <p:cNvSpPr>
            <a:spLocks noGrp="1"/>
          </p:cNvSpPr>
          <p:nvPr>
            <p:ph type="title"/>
          </p:nvPr>
        </p:nvSpPr>
        <p:spPr>
          <a:xfrm>
            <a:off x="414045" y="18352"/>
            <a:ext cx="8628327"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The MARC file is imported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25</a:t>
            </a:fld>
            <a:endParaRPr lang="en-US" dirty="0"/>
          </a:p>
        </p:txBody>
      </p:sp>
      <p:sp>
        <p:nvSpPr>
          <p:cNvPr id="4" name="Rectangle 3"/>
          <p:cNvSpPr/>
          <p:nvPr/>
        </p:nvSpPr>
        <p:spPr>
          <a:xfrm>
            <a:off x="345051" y="3239089"/>
            <a:ext cx="1406111" cy="52202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83281" y="1447738"/>
            <a:ext cx="459091" cy="30342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475112" y="4471205"/>
            <a:ext cx="1130065" cy="52202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75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9781" y="1948901"/>
            <a:ext cx="8781691" cy="3261521"/>
          </a:xfrm>
          <a:prstGeom prst="rect">
            <a:avLst/>
          </a:prstGeom>
          <a:ln>
            <a:solidFill>
              <a:schemeClr val="accent1"/>
            </a:solidFill>
          </a:ln>
        </p:spPr>
      </p:pic>
      <p:sp>
        <p:nvSpPr>
          <p:cNvPr id="5" name="Title 4"/>
          <p:cNvSpPr>
            <a:spLocks noGrp="1"/>
          </p:cNvSpPr>
          <p:nvPr>
            <p:ph type="title"/>
          </p:nvPr>
        </p:nvSpPr>
        <p:spPr>
          <a:xfrm>
            <a:off x="414045" y="18352"/>
            <a:ext cx="8557427"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We see from the report of the import that all five records were imported</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26</a:t>
            </a:fld>
            <a:endParaRPr lang="en-US" dirty="0"/>
          </a:p>
        </p:txBody>
      </p:sp>
      <p:sp>
        <p:nvSpPr>
          <p:cNvPr id="8" name="Rectangle 7"/>
          <p:cNvSpPr/>
          <p:nvPr/>
        </p:nvSpPr>
        <p:spPr>
          <a:xfrm>
            <a:off x="491703" y="3940771"/>
            <a:ext cx="1639022" cy="60534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99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2999" y="2167007"/>
            <a:ext cx="8961120" cy="3028623"/>
          </a:xfrm>
          <a:prstGeom prst="rect">
            <a:avLst/>
          </a:prstGeom>
          <a:ln>
            <a:solidFill>
              <a:schemeClr val="accent1"/>
            </a:solidFill>
          </a:ln>
        </p:spPr>
      </p:pic>
      <p:sp>
        <p:nvSpPr>
          <p:cNvPr id="5" name="Title 4"/>
          <p:cNvSpPr>
            <a:spLocks noGrp="1"/>
          </p:cNvSpPr>
          <p:nvPr>
            <p:ph type="title"/>
          </p:nvPr>
        </p:nvSpPr>
        <p:spPr>
          <a:xfrm>
            <a:off x="414045" y="18352"/>
            <a:ext cx="8640074"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We also see from the report of the import that all five records found a match</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27</a:t>
            </a:fld>
            <a:endParaRPr lang="en-US" dirty="0"/>
          </a:p>
        </p:txBody>
      </p:sp>
      <p:sp>
        <p:nvSpPr>
          <p:cNvPr id="8" name="Rectangle 7"/>
          <p:cNvSpPr/>
          <p:nvPr/>
        </p:nvSpPr>
        <p:spPr>
          <a:xfrm>
            <a:off x="414044" y="2845216"/>
            <a:ext cx="3165917" cy="25166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344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999" y="2031778"/>
            <a:ext cx="8961120" cy="3576164"/>
          </a:xfrm>
          <a:prstGeom prst="rect">
            <a:avLst/>
          </a:prstGeom>
          <a:ln>
            <a:solidFill>
              <a:schemeClr val="accent1"/>
            </a:solidFill>
          </a:ln>
        </p:spPr>
      </p:pic>
      <p:sp>
        <p:nvSpPr>
          <p:cNvPr id="5" name="Title 4"/>
          <p:cNvSpPr>
            <a:spLocks noGrp="1"/>
          </p:cNvSpPr>
          <p:nvPr>
            <p:ph type="title"/>
          </p:nvPr>
        </p:nvSpPr>
        <p:spPr>
          <a:xfrm>
            <a:off x="414045" y="18352"/>
            <a:ext cx="8640074"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Still further, we see from the report that there were five overlaid records unlinked from the CZ</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28</a:t>
            </a:fld>
            <a:endParaRPr lang="en-US" dirty="0"/>
          </a:p>
        </p:txBody>
      </p:sp>
      <p:sp>
        <p:nvSpPr>
          <p:cNvPr id="8" name="Rectangle 7"/>
          <p:cNvSpPr/>
          <p:nvPr/>
        </p:nvSpPr>
        <p:spPr>
          <a:xfrm>
            <a:off x="646957" y="3259284"/>
            <a:ext cx="3165917" cy="25166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6957" y="4027035"/>
            <a:ext cx="3165917" cy="251667"/>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717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0551" y="1688263"/>
            <a:ext cx="6079960" cy="4633518"/>
          </a:xfrm>
          <a:prstGeom prst="rect">
            <a:avLst/>
          </a:prstGeom>
          <a:ln>
            <a:solidFill>
              <a:schemeClr val="accent1"/>
            </a:solidFill>
          </a:ln>
        </p:spPr>
      </p:pic>
      <p:sp>
        <p:nvSpPr>
          <p:cNvPr id="5" name="Title 4"/>
          <p:cNvSpPr>
            <a:spLocks noGrp="1"/>
          </p:cNvSpPr>
          <p:nvPr>
            <p:ph type="title"/>
          </p:nvPr>
        </p:nvSpPr>
        <p:spPr>
          <a:xfrm>
            <a:off x="414045" y="18352"/>
            <a:ext cx="8617812"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Let’s look at the example we saw previously</a:t>
            </a:r>
            <a:r>
              <a:rPr lang="en-US" dirty="0"/>
              <a:t>: title “Annals of </a:t>
            </a:r>
            <a:r>
              <a:rPr lang="en-US" dirty="0" smtClean="0"/>
              <a:t>Congress”</a:t>
            </a:r>
          </a:p>
        </p:txBody>
      </p:sp>
      <p:sp>
        <p:nvSpPr>
          <p:cNvPr id="2" name="Slide Number Placeholder 1"/>
          <p:cNvSpPr>
            <a:spLocks noGrp="1"/>
          </p:cNvSpPr>
          <p:nvPr>
            <p:ph type="sldNum" sz="quarter" idx="12"/>
          </p:nvPr>
        </p:nvSpPr>
        <p:spPr/>
        <p:txBody>
          <a:bodyPr/>
          <a:lstStyle/>
          <a:p>
            <a:fld id="{1C146586-7EC2-481D-848F-8CE41EB2DE6C}" type="slidenum">
              <a:rPr lang="en-US" smtClean="0"/>
              <a:pPr/>
              <a:t>29</a:t>
            </a:fld>
            <a:endParaRPr lang="en-US" dirty="0"/>
          </a:p>
        </p:txBody>
      </p:sp>
      <p:sp>
        <p:nvSpPr>
          <p:cNvPr id="9" name="Rectangle 8"/>
          <p:cNvSpPr/>
          <p:nvPr/>
        </p:nvSpPr>
        <p:spPr>
          <a:xfrm>
            <a:off x="802234" y="5838582"/>
            <a:ext cx="2242892" cy="268920"/>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42272" y="5305245"/>
            <a:ext cx="3321170" cy="1200329"/>
          </a:xfrm>
          <a:prstGeom prst="rect">
            <a:avLst/>
          </a:prstGeom>
          <a:solidFill>
            <a:schemeClr val="bg1"/>
          </a:solidFill>
          <a:ln>
            <a:solidFill>
              <a:schemeClr val="accent1"/>
            </a:solidFill>
          </a:ln>
        </p:spPr>
        <p:txBody>
          <a:bodyPr wrap="square" rtlCol="0">
            <a:spAutoFit/>
          </a:bodyPr>
          <a:lstStyle/>
          <a:p>
            <a:r>
              <a:rPr lang="en-US" dirty="0" smtClean="0"/>
              <a:t>The “650 0” field with “Congresses and conventions” was added from the import profile</a:t>
            </a:r>
            <a:endParaRPr lang="en-US" dirty="0"/>
          </a:p>
        </p:txBody>
      </p:sp>
    </p:spTree>
    <p:extLst>
      <p:ext uri="{BB962C8B-B14F-4D97-AF65-F5344CB8AC3E}">
        <p14:creationId xmlns:p14="http://schemas.microsoft.com/office/powerpoint/2010/main" val="64416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8" name="Content Placeholder 2"/>
          <p:cNvSpPr>
            <a:spLocks noGrp="1"/>
          </p:cNvSpPr>
          <p:nvPr>
            <p:ph idx="1"/>
          </p:nvPr>
        </p:nvSpPr>
        <p:spPr>
          <a:xfrm>
            <a:off x="414045" y="752604"/>
            <a:ext cx="8282085" cy="5517567"/>
          </a:xfrm>
        </p:spPr>
        <p:txBody>
          <a:bodyPr vert="horz" lIns="91440" tIns="45720" rIns="91440" bIns="45720" rtlCol="0">
            <a:normAutofit/>
          </a:bodyPr>
          <a:lstStyle/>
          <a:p>
            <a:r>
              <a:rPr lang="en-US" sz="2600" dirty="0" smtClean="0"/>
              <a:t>We will outline here three methods of activating electronic collections in the consortial environment:</a:t>
            </a:r>
          </a:p>
          <a:p>
            <a:pPr marL="514350" lvl="0" indent="-514350">
              <a:buFont typeface="+mj-lt"/>
              <a:buAutoNum type="arabicPeriod"/>
            </a:pPr>
            <a:r>
              <a:rPr lang="en-US" dirty="0" smtClean="0"/>
              <a:t>CZ electronic collection</a:t>
            </a:r>
          </a:p>
          <a:p>
            <a:pPr lvl="1"/>
            <a:r>
              <a:rPr lang="en-US" dirty="0" smtClean="0"/>
              <a:t>Electronic Collection from the Community Zone is activated in the network zone and used </a:t>
            </a:r>
            <a:r>
              <a:rPr lang="en-US" dirty="0"/>
              <a:t>“as is” </a:t>
            </a:r>
          </a:p>
          <a:p>
            <a:pPr marL="514350" lvl="0" indent="-514350">
              <a:buFont typeface="+mj-lt"/>
              <a:buAutoNum type="arabicPeriod"/>
            </a:pPr>
            <a:r>
              <a:rPr lang="en-US" dirty="0" smtClean="0"/>
              <a:t>CZ electronic collection with updated </a:t>
            </a:r>
            <a:r>
              <a:rPr lang="en-US" dirty="0"/>
              <a:t>bibliographic </a:t>
            </a:r>
            <a:r>
              <a:rPr lang="en-US" dirty="0" smtClean="0"/>
              <a:t>information</a:t>
            </a:r>
          </a:p>
          <a:p>
            <a:pPr lvl="1"/>
            <a:r>
              <a:rPr lang="en-US" dirty="0" smtClean="0"/>
              <a:t>Electronic </a:t>
            </a:r>
            <a:r>
              <a:rPr lang="en-US" dirty="0"/>
              <a:t>Collection from the Community Zone is activated in the network zone and </a:t>
            </a:r>
            <a:r>
              <a:rPr lang="en-US" dirty="0" smtClean="0"/>
              <a:t>then additional bibliographic information is loaded in network zone to enrich the records</a:t>
            </a:r>
            <a:endParaRPr lang="en-US" dirty="0"/>
          </a:p>
          <a:p>
            <a:pPr marL="514350" lvl="0" indent="-514350">
              <a:buFont typeface="+mj-lt"/>
              <a:buAutoNum type="arabicPeriod"/>
            </a:pPr>
            <a:r>
              <a:rPr lang="en-US" dirty="0" smtClean="0"/>
              <a:t>NZ local electronic collection</a:t>
            </a:r>
          </a:p>
          <a:p>
            <a:pPr lvl="1"/>
            <a:r>
              <a:rPr lang="en-US" dirty="0" smtClean="0"/>
              <a:t>Local electronic collection with a bibliographic record and multiple portfolios is created in the NZ.  There is no connection to the CZ.</a:t>
            </a:r>
            <a:endParaRPr lang="en-US" dirty="0"/>
          </a:p>
          <a:p>
            <a:endParaRPr lang="en-US" sz="2600" dirty="0"/>
          </a:p>
          <a:p>
            <a:pPr lvl="1"/>
            <a:endParaRPr lang="en-US" sz="2600" dirty="0"/>
          </a:p>
        </p:txBody>
      </p:sp>
    </p:spTree>
    <p:extLst>
      <p:ext uri="{BB962C8B-B14F-4D97-AF65-F5344CB8AC3E}">
        <p14:creationId xmlns:p14="http://schemas.microsoft.com/office/powerpoint/2010/main" val="702874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90100" y="1771418"/>
            <a:ext cx="7163800" cy="3315163"/>
          </a:xfrm>
          <a:prstGeom prst="rect">
            <a:avLst/>
          </a:prstGeom>
          <a:ln>
            <a:solidFill>
              <a:schemeClr val="accent1"/>
            </a:solidFill>
          </a:ln>
        </p:spPr>
      </p:pic>
      <p:sp>
        <p:nvSpPr>
          <p:cNvPr id="5" name="Title 4"/>
          <p:cNvSpPr>
            <a:spLocks noGrp="1"/>
          </p:cNvSpPr>
          <p:nvPr>
            <p:ph type="title"/>
          </p:nvPr>
        </p:nvSpPr>
        <p:spPr>
          <a:xfrm>
            <a:off x="414045" y="18352"/>
            <a:ext cx="8600559"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a:bodyPr>
          <a:lstStyle/>
          <a:p>
            <a:pPr lvl="1"/>
            <a:r>
              <a:rPr lang="en-US" dirty="0" smtClean="0"/>
              <a:t>The portfolio is still linked to the CZ</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30</a:t>
            </a:fld>
            <a:endParaRPr lang="en-US" dirty="0"/>
          </a:p>
        </p:txBody>
      </p:sp>
      <p:sp>
        <p:nvSpPr>
          <p:cNvPr id="9" name="Rectangle 8"/>
          <p:cNvSpPr/>
          <p:nvPr/>
        </p:nvSpPr>
        <p:spPr>
          <a:xfrm>
            <a:off x="1207676" y="4458355"/>
            <a:ext cx="293320" cy="31205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036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0996" y="1842049"/>
            <a:ext cx="5902382" cy="4239573"/>
          </a:xfrm>
          <a:prstGeom prst="rect">
            <a:avLst/>
          </a:prstGeom>
          <a:ln>
            <a:solidFill>
              <a:schemeClr val="accent1"/>
            </a:solidFill>
          </a:ln>
        </p:spPr>
      </p:pic>
      <p:sp>
        <p:nvSpPr>
          <p:cNvPr id="5" name="Title 4"/>
          <p:cNvSpPr>
            <a:spLocks noGrp="1"/>
          </p:cNvSpPr>
          <p:nvPr>
            <p:ph type="title"/>
          </p:nvPr>
        </p:nvSpPr>
        <p:spPr>
          <a:xfrm>
            <a:off x="414045" y="18352"/>
            <a:ext cx="8609185" cy="633250"/>
          </a:xfrm>
        </p:spPr>
        <p:txBody>
          <a:bodyPr>
            <a:normAutofit fontScale="90000"/>
          </a:bodyPr>
          <a:lstStyle/>
          <a:p>
            <a:r>
              <a:rPr lang="en-US" dirty="0" smtClean="0"/>
              <a:t>CZ electronic collection </a:t>
            </a:r>
            <a:r>
              <a:rPr lang="en-US" dirty="0"/>
              <a:t>with updated bibliographic information</a:t>
            </a:r>
          </a:p>
        </p:txBody>
      </p:sp>
      <p:sp>
        <p:nvSpPr>
          <p:cNvPr id="6" name="Content Placeholder 5"/>
          <p:cNvSpPr>
            <a:spLocks noGrp="1"/>
          </p:cNvSpPr>
          <p:nvPr>
            <p:ph idx="1"/>
          </p:nvPr>
        </p:nvSpPr>
        <p:spPr>
          <a:xfrm>
            <a:off x="189781" y="752605"/>
            <a:ext cx="8704053" cy="834655"/>
          </a:xfrm>
        </p:spPr>
        <p:txBody>
          <a:bodyPr>
            <a:normAutofit fontScale="85000" lnSpcReduction="10000"/>
          </a:bodyPr>
          <a:lstStyle/>
          <a:p>
            <a:pPr lvl="1"/>
            <a:r>
              <a:rPr lang="en-US" dirty="0" smtClean="0"/>
              <a:t>In discovery we can see the link to the electronic resource from the CZ and the local bibliographic information from the network institution.  </a:t>
            </a:r>
          </a:p>
        </p:txBody>
      </p:sp>
      <p:sp>
        <p:nvSpPr>
          <p:cNvPr id="2" name="Slide Number Placeholder 1"/>
          <p:cNvSpPr>
            <a:spLocks noGrp="1"/>
          </p:cNvSpPr>
          <p:nvPr>
            <p:ph type="sldNum" sz="quarter" idx="12"/>
          </p:nvPr>
        </p:nvSpPr>
        <p:spPr/>
        <p:txBody>
          <a:bodyPr/>
          <a:lstStyle/>
          <a:p>
            <a:fld id="{1C146586-7EC2-481D-848F-8CE41EB2DE6C}" type="slidenum">
              <a:rPr lang="en-US" smtClean="0"/>
              <a:pPr/>
              <a:t>31</a:t>
            </a:fld>
            <a:endParaRPr lang="en-US" dirty="0"/>
          </a:p>
        </p:txBody>
      </p:sp>
      <p:sp>
        <p:nvSpPr>
          <p:cNvPr id="9" name="Rectangle 8"/>
          <p:cNvSpPr/>
          <p:nvPr/>
        </p:nvSpPr>
        <p:spPr>
          <a:xfrm>
            <a:off x="2432626" y="4044288"/>
            <a:ext cx="3476467" cy="41556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5729" y="5113965"/>
            <a:ext cx="2348414" cy="18265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034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370973" y="4305902"/>
            <a:ext cx="6662683"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Box 15"/>
          <p:cNvSpPr txBox="1"/>
          <p:nvPr/>
        </p:nvSpPr>
        <p:spPr>
          <a:xfrm>
            <a:off x="1392072" y="1224229"/>
            <a:ext cx="7301552" cy="461665"/>
          </a:xfrm>
          <a:prstGeom prst="rect">
            <a:avLst/>
          </a:prstGeom>
          <a:noFill/>
        </p:spPr>
        <p:txBody>
          <a:bodyPr wrap="square" rtlCol="0">
            <a:spAutoFit/>
          </a:bodyPr>
          <a:lstStyle/>
          <a:p>
            <a:r>
              <a:rPr lang="en-US" sz="2400" dirty="0" smtClean="0"/>
              <a:t>Introduction</a:t>
            </a:r>
            <a:endParaRPr lang="en-US" sz="3200" dirty="0"/>
          </a:p>
        </p:txBody>
      </p:sp>
      <p:sp>
        <p:nvSpPr>
          <p:cNvPr id="13" name="TextBox 12"/>
          <p:cNvSpPr txBox="1"/>
          <p:nvPr/>
        </p:nvSpPr>
        <p:spPr>
          <a:xfrm>
            <a:off x="1392071" y="4470704"/>
            <a:ext cx="6471769" cy="461665"/>
          </a:xfrm>
          <a:prstGeom prst="rect">
            <a:avLst/>
          </a:prstGeom>
          <a:noFill/>
        </p:spPr>
        <p:txBody>
          <a:bodyPr wrap="square" rtlCol="0">
            <a:spAutoFit/>
          </a:bodyPr>
          <a:lstStyle/>
          <a:p>
            <a:r>
              <a:rPr lang="en-US" sz="2400" dirty="0" smtClean="0"/>
              <a:t>NZ local electronic collection</a:t>
            </a:r>
            <a:endParaRPr lang="en-US" sz="2400" dirty="0"/>
          </a:p>
        </p:txBody>
      </p:sp>
      <p:sp>
        <p:nvSpPr>
          <p:cNvPr id="15" name="TextBox 14"/>
          <p:cNvSpPr txBox="1"/>
          <p:nvPr/>
        </p:nvSpPr>
        <p:spPr>
          <a:xfrm>
            <a:off x="1392071" y="5521756"/>
            <a:ext cx="7660490" cy="461665"/>
          </a:xfrm>
          <a:prstGeom prst="rect">
            <a:avLst/>
          </a:prstGeom>
          <a:noFill/>
        </p:spPr>
        <p:txBody>
          <a:bodyPr wrap="square" rtlCol="0">
            <a:spAutoFit/>
          </a:bodyPr>
          <a:lstStyle/>
          <a:p>
            <a:r>
              <a:rPr lang="en-US" sz="2400" dirty="0" smtClean="0"/>
              <a:t>text</a:t>
            </a:r>
            <a:endParaRPr lang="en-US" sz="2400" dirty="0"/>
          </a:p>
        </p:txBody>
      </p:sp>
      <p:sp>
        <p:nvSpPr>
          <p:cNvPr id="22" name="TextBox 21"/>
          <p:cNvSpPr txBox="1"/>
          <p:nvPr/>
        </p:nvSpPr>
        <p:spPr>
          <a:xfrm>
            <a:off x="1392072" y="2298718"/>
            <a:ext cx="7166712" cy="461665"/>
          </a:xfrm>
          <a:prstGeom prst="rect">
            <a:avLst/>
          </a:prstGeom>
          <a:noFill/>
        </p:spPr>
        <p:txBody>
          <a:bodyPr wrap="square" rtlCol="0">
            <a:spAutoFit/>
          </a:bodyPr>
          <a:lstStyle/>
          <a:p>
            <a:r>
              <a:rPr lang="en-US" sz="2400" dirty="0" smtClean="0"/>
              <a:t>CZ electronic collection</a:t>
            </a:r>
            <a:endParaRPr lang="en-US" sz="2400" dirty="0"/>
          </a:p>
        </p:txBody>
      </p:sp>
      <p:sp>
        <p:nvSpPr>
          <p:cNvPr id="20" name="Rectangle 19"/>
          <p:cNvSpPr/>
          <p:nvPr/>
        </p:nvSpPr>
        <p:spPr>
          <a:xfrm>
            <a:off x="40942" y="5227608"/>
            <a:ext cx="2150167" cy="1104953"/>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92071" y="3337702"/>
            <a:ext cx="7660489" cy="430887"/>
          </a:xfrm>
          <a:prstGeom prst="rect">
            <a:avLst/>
          </a:prstGeom>
          <a:noFill/>
        </p:spPr>
        <p:txBody>
          <a:bodyPr wrap="square" rtlCol="0">
            <a:spAutoFit/>
          </a:bodyPr>
          <a:lstStyle/>
          <a:p>
            <a:r>
              <a:rPr lang="en-US" sz="2200" dirty="0" smtClean="0"/>
              <a:t>CZ electronic collection </a:t>
            </a:r>
            <a:r>
              <a:rPr lang="en-US" sz="2200" dirty="0"/>
              <a:t>with updated bibliographic information</a:t>
            </a:r>
          </a:p>
        </p:txBody>
      </p:sp>
    </p:spTree>
    <p:extLst>
      <p:ext uri="{BB962C8B-B14F-4D97-AF65-F5344CB8AC3E}">
        <p14:creationId xmlns:p14="http://schemas.microsoft.com/office/powerpoint/2010/main" val="2567402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NZ local electronic collection</a:t>
            </a:r>
            <a:endParaRPr lang="en-US" dirty="0"/>
          </a:p>
        </p:txBody>
      </p:sp>
      <p:sp>
        <p:nvSpPr>
          <p:cNvPr id="6" name="Content Placeholder 5"/>
          <p:cNvSpPr>
            <a:spLocks noGrp="1"/>
          </p:cNvSpPr>
          <p:nvPr>
            <p:ph idx="1"/>
          </p:nvPr>
        </p:nvSpPr>
        <p:spPr>
          <a:xfrm>
            <a:off x="414043" y="905133"/>
            <a:ext cx="8282085" cy="3425327"/>
          </a:xfrm>
        </p:spPr>
        <p:txBody>
          <a:bodyPr>
            <a:normAutofit/>
          </a:bodyPr>
          <a:lstStyle/>
          <a:p>
            <a:r>
              <a:rPr lang="en-GB" dirty="0" smtClean="0"/>
              <a:t>See “Adding a local electronic collection” at:</a:t>
            </a:r>
            <a:br>
              <a:rPr lang="en-GB" dirty="0" smtClean="0"/>
            </a:br>
            <a:endParaRPr lang="en-GB" dirty="0" smtClean="0"/>
          </a:p>
          <a:p>
            <a:pPr marL="0" indent="0">
              <a:buNone/>
            </a:pPr>
            <a:r>
              <a:rPr lang="en-GB" sz="2400" dirty="0">
                <a:hlinkClick r:id="rId3"/>
              </a:rPr>
              <a:t>https://knowledge.exlibrisgroup.com/@api/deki/files/49364/E_Resources_-_</a:t>
            </a:r>
            <a:r>
              <a:rPr lang="en-GB" sz="2400" dirty="0" smtClean="0">
                <a:hlinkClick r:id="rId3"/>
              </a:rPr>
              <a:t>Adding_a_local_Electronic_Collection.pptx</a:t>
            </a:r>
            <a:endParaRPr lang="en-GB" sz="2400" dirty="0" smtClean="0"/>
          </a:p>
          <a:p>
            <a:pPr marL="0" indent="0">
              <a:buNone/>
            </a:pPr>
            <a:r>
              <a:rPr lang="en-GB" dirty="0" smtClean="0"/>
              <a:t> </a:t>
            </a:r>
            <a:endParaRPr lang="en-GB"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5111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Introduction</a:t>
            </a:r>
          </a:p>
        </p:txBody>
      </p:sp>
      <p:sp>
        <p:nvSpPr>
          <p:cNvPr id="6" name="Content Placeholder 5"/>
          <p:cNvSpPr>
            <a:spLocks noGrp="1"/>
          </p:cNvSpPr>
          <p:nvPr>
            <p:ph idx="1"/>
          </p:nvPr>
        </p:nvSpPr>
        <p:spPr/>
        <p:txBody>
          <a:bodyPr>
            <a:normAutofit/>
          </a:bodyPr>
          <a:lstStyle/>
          <a:p>
            <a:r>
              <a:rPr lang="en-GB" sz="3200" dirty="0" smtClean="0"/>
              <a:t>In all three cases the “available for” can be controlled via inventory network groups and “available for” group settings.</a:t>
            </a:r>
            <a:br>
              <a:rPr lang="en-GB" sz="3200" dirty="0" smtClean="0"/>
            </a:br>
            <a:endParaRPr lang="en-GB" sz="3200" dirty="0" smtClean="0"/>
          </a:p>
          <a:p>
            <a:r>
              <a:rPr lang="en-GB" sz="3200" dirty="0" smtClean="0"/>
              <a:t>See separate presentation for an in depth analysis and demonstration of the </a:t>
            </a:r>
            <a:r>
              <a:rPr lang="en-GB" sz="3200" dirty="0"/>
              <a:t>inventory network groups and “available for” group settings.</a:t>
            </a:r>
            <a:br>
              <a:rPr lang="en-GB" sz="3200" dirty="0"/>
            </a:br>
            <a:endParaRPr lang="en-US" sz="3200"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Tree>
    <p:extLst>
      <p:ext uri="{BB962C8B-B14F-4D97-AF65-F5344CB8AC3E}">
        <p14:creationId xmlns:p14="http://schemas.microsoft.com/office/powerpoint/2010/main" val="1252571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0470" y="5914"/>
            <a:ext cx="2543530" cy="1219370"/>
          </a:xfrm>
          <a:prstGeom prst="rect">
            <a:avLst/>
          </a:prstGeom>
        </p:spPr>
      </p:pic>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3" name="Picture 2"/>
          <p:cNvPicPr>
            <a:picLocks noChangeAspect="1"/>
          </p:cNvPicPr>
          <p:nvPr/>
        </p:nvPicPr>
        <p:blipFill>
          <a:blip r:embed="rId3"/>
          <a:stretch>
            <a:fillRect/>
          </a:stretch>
        </p:blipFill>
        <p:spPr>
          <a:xfrm>
            <a:off x="161632" y="869619"/>
            <a:ext cx="1126599" cy="5462942"/>
          </a:xfrm>
          <a:prstGeom prst="rect">
            <a:avLst/>
          </a:prstGeom>
        </p:spPr>
      </p:pic>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18" name="Rectangle 17"/>
          <p:cNvSpPr/>
          <p:nvPr/>
        </p:nvSpPr>
        <p:spPr>
          <a:xfrm>
            <a:off x="0" y="0"/>
            <a:ext cx="660047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92072" y="2298718"/>
            <a:ext cx="7166712" cy="430887"/>
          </a:xfrm>
          <a:prstGeom prst="rect">
            <a:avLst/>
          </a:prstGeom>
          <a:noFill/>
        </p:spPr>
        <p:txBody>
          <a:bodyPr wrap="square" rtlCol="0">
            <a:spAutoFit/>
          </a:bodyPr>
          <a:lstStyle/>
          <a:p>
            <a:r>
              <a:rPr lang="en-US" sz="2200" dirty="0" smtClean="0"/>
              <a:t>CZ electronic collection</a:t>
            </a:r>
            <a:endParaRPr lang="en-US" sz="2200" dirty="0"/>
          </a:p>
        </p:txBody>
      </p:sp>
      <p:sp>
        <p:nvSpPr>
          <p:cNvPr id="21" name="TextBox 20"/>
          <p:cNvSpPr txBox="1"/>
          <p:nvPr/>
        </p:nvSpPr>
        <p:spPr>
          <a:xfrm>
            <a:off x="1392071" y="3389954"/>
            <a:ext cx="7660489" cy="430887"/>
          </a:xfrm>
          <a:prstGeom prst="rect">
            <a:avLst/>
          </a:prstGeom>
          <a:noFill/>
        </p:spPr>
        <p:txBody>
          <a:bodyPr wrap="square" rtlCol="0">
            <a:spAutoFit/>
          </a:bodyPr>
          <a:lstStyle/>
          <a:p>
            <a:r>
              <a:rPr lang="en-US" sz="2200" dirty="0" smtClean="0"/>
              <a:t>CZ electronic collection </a:t>
            </a:r>
            <a:r>
              <a:rPr lang="en-US" sz="2200" dirty="0"/>
              <a:t>with updated bibliographic information</a:t>
            </a:r>
          </a:p>
        </p:txBody>
      </p:sp>
      <p:sp>
        <p:nvSpPr>
          <p:cNvPr id="24" name="Rectangle 23"/>
          <p:cNvSpPr/>
          <p:nvPr/>
        </p:nvSpPr>
        <p:spPr>
          <a:xfrm>
            <a:off x="1392072" y="2203466"/>
            <a:ext cx="3059158"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 name="TextBox 15"/>
          <p:cNvSpPr txBox="1"/>
          <p:nvPr/>
        </p:nvSpPr>
        <p:spPr>
          <a:xfrm>
            <a:off x="1392072" y="1224229"/>
            <a:ext cx="7301552" cy="430887"/>
          </a:xfrm>
          <a:prstGeom prst="rect">
            <a:avLst/>
          </a:prstGeom>
          <a:noFill/>
        </p:spPr>
        <p:txBody>
          <a:bodyPr wrap="square" rtlCol="0">
            <a:spAutoFit/>
          </a:bodyPr>
          <a:lstStyle/>
          <a:p>
            <a:r>
              <a:rPr lang="en-US" sz="2200" dirty="0" smtClean="0"/>
              <a:t>Introduction</a:t>
            </a:r>
            <a:endParaRPr lang="en-US" sz="2200" dirty="0"/>
          </a:p>
        </p:txBody>
      </p:sp>
      <p:sp>
        <p:nvSpPr>
          <p:cNvPr id="13" name="TextBox 12"/>
          <p:cNvSpPr txBox="1"/>
          <p:nvPr/>
        </p:nvSpPr>
        <p:spPr>
          <a:xfrm>
            <a:off x="1392071" y="4470704"/>
            <a:ext cx="7660490" cy="430887"/>
          </a:xfrm>
          <a:prstGeom prst="rect">
            <a:avLst/>
          </a:prstGeom>
          <a:noFill/>
        </p:spPr>
        <p:txBody>
          <a:bodyPr wrap="square" rtlCol="0">
            <a:spAutoFit/>
          </a:bodyPr>
          <a:lstStyle/>
          <a:p>
            <a:r>
              <a:rPr lang="en-US" sz="2200" dirty="0" smtClean="0"/>
              <a:t>NZ local electronic collection</a:t>
            </a:r>
            <a:endParaRPr lang="en-US" sz="2200" dirty="0"/>
          </a:p>
        </p:txBody>
      </p:sp>
      <p:sp>
        <p:nvSpPr>
          <p:cNvPr id="15" name="TextBox 14"/>
          <p:cNvSpPr txBox="1"/>
          <p:nvPr/>
        </p:nvSpPr>
        <p:spPr>
          <a:xfrm>
            <a:off x="1392071" y="5521756"/>
            <a:ext cx="7660490" cy="461665"/>
          </a:xfrm>
          <a:prstGeom prst="rect">
            <a:avLst/>
          </a:prstGeom>
          <a:noFill/>
        </p:spPr>
        <p:txBody>
          <a:bodyPr wrap="square" rtlCol="0">
            <a:spAutoFit/>
          </a:bodyPr>
          <a:lstStyle/>
          <a:p>
            <a:r>
              <a:rPr lang="en-US" sz="2400" dirty="0" smtClean="0"/>
              <a:t>text</a:t>
            </a:r>
            <a:endParaRPr lang="en-US" sz="2400" dirty="0"/>
          </a:p>
        </p:txBody>
      </p:sp>
      <p:sp>
        <p:nvSpPr>
          <p:cNvPr id="19" name="Rectangle 18"/>
          <p:cNvSpPr/>
          <p:nvPr/>
        </p:nvSpPr>
        <p:spPr>
          <a:xfrm>
            <a:off x="40942" y="5227608"/>
            <a:ext cx="2150167" cy="1104953"/>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00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376" y="2863494"/>
            <a:ext cx="8961120" cy="3241257"/>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 example 1</a:t>
            </a:r>
            <a:endParaRPr lang="en-US" dirty="0"/>
          </a:p>
        </p:txBody>
      </p:sp>
      <p:sp>
        <p:nvSpPr>
          <p:cNvPr id="6" name="Content Placeholder 5"/>
          <p:cNvSpPr>
            <a:spLocks noGrp="1"/>
          </p:cNvSpPr>
          <p:nvPr>
            <p:ph idx="1"/>
          </p:nvPr>
        </p:nvSpPr>
        <p:spPr>
          <a:xfrm>
            <a:off x="182879" y="752604"/>
            <a:ext cx="8791302" cy="1912219"/>
          </a:xfrm>
        </p:spPr>
        <p:txBody>
          <a:bodyPr>
            <a:normAutofit/>
          </a:bodyPr>
          <a:lstStyle/>
          <a:p>
            <a:r>
              <a:rPr lang="en-GB" dirty="0" smtClean="0"/>
              <a:t>While logged into the network zone we search the community zone for a electronic collection “</a:t>
            </a:r>
            <a:r>
              <a:rPr lang="en-US" dirty="0" smtClean="0"/>
              <a:t>ProQuest Congressional Record Permanent Digital Collection Part A (1789-1997)” </a:t>
            </a:r>
            <a:r>
              <a:rPr lang="en-GB" dirty="0" smtClean="0"/>
              <a:t>and click activate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8" name="Rectangle 7"/>
          <p:cNvSpPr/>
          <p:nvPr/>
        </p:nvSpPr>
        <p:spPr>
          <a:xfrm>
            <a:off x="7005793" y="2902683"/>
            <a:ext cx="374721" cy="31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1059148" y="3695900"/>
            <a:ext cx="1105267" cy="410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8041695" y="4598127"/>
            <a:ext cx="654434" cy="351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61907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4526" y="1923791"/>
            <a:ext cx="8961120" cy="4619809"/>
          </a:xfrm>
          <a:prstGeom prst="rect">
            <a:avLst/>
          </a:prstGeom>
          <a:ln>
            <a:solidFill>
              <a:schemeClr val="accent1"/>
            </a:solidFill>
          </a:ln>
        </p:spPr>
      </p:pic>
      <p:sp>
        <p:nvSpPr>
          <p:cNvPr id="5" name="Title 4"/>
          <p:cNvSpPr>
            <a:spLocks noGrp="1"/>
          </p:cNvSpPr>
          <p:nvPr>
            <p:ph type="title"/>
          </p:nvPr>
        </p:nvSpPr>
        <p:spPr/>
        <p:txBody>
          <a:bodyPr/>
          <a:lstStyle/>
          <a:p>
            <a:r>
              <a:rPr lang="en-US" dirty="0" smtClean="0"/>
              <a:t>CZ electronic collection </a:t>
            </a:r>
            <a:r>
              <a:rPr lang="en-US" dirty="0"/>
              <a:t>– example 1</a:t>
            </a:r>
          </a:p>
        </p:txBody>
      </p:sp>
      <p:sp>
        <p:nvSpPr>
          <p:cNvPr id="6" name="Content Placeholder 5"/>
          <p:cNvSpPr>
            <a:spLocks noGrp="1"/>
          </p:cNvSpPr>
          <p:nvPr>
            <p:ph idx="1"/>
          </p:nvPr>
        </p:nvSpPr>
        <p:spPr>
          <a:xfrm>
            <a:off x="414044" y="726479"/>
            <a:ext cx="8282085" cy="1171186"/>
          </a:xfrm>
        </p:spPr>
        <p:txBody>
          <a:bodyPr>
            <a:normAutofit fontScale="92500" lnSpcReduction="10000"/>
          </a:bodyPr>
          <a:lstStyle/>
          <a:p>
            <a:r>
              <a:rPr lang="en-US" dirty="0" smtClean="0"/>
              <a:t>In the activation wizard we will choose full text service “Automatically activate new portfolios” and “Make service available” and “Automatically activate new portfolios”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10" name="Rectangle 9"/>
          <p:cNvSpPr/>
          <p:nvPr/>
        </p:nvSpPr>
        <p:spPr>
          <a:xfrm>
            <a:off x="74526" y="5107577"/>
            <a:ext cx="1963280" cy="14360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523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CZ electronic collection </a:t>
            </a:r>
            <a:r>
              <a:rPr lang="en-US" dirty="0"/>
              <a:t>– example 1</a:t>
            </a:r>
          </a:p>
        </p:txBody>
      </p:sp>
      <p:sp>
        <p:nvSpPr>
          <p:cNvPr id="6" name="Content Placeholder 5"/>
          <p:cNvSpPr>
            <a:spLocks noGrp="1"/>
          </p:cNvSpPr>
          <p:nvPr>
            <p:ph idx="1"/>
          </p:nvPr>
        </p:nvSpPr>
        <p:spPr>
          <a:xfrm>
            <a:off x="414044" y="752605"/>
            <a:ext cx="8282085" cy="1520332"/>
          </a:xfrm>
        </p:spPr>
        <p:txBody>
          <a:bodyPr>
            <a:normAutofit/>
          </a:bodyPr>
          <a:lstStyle/>
          <a:p>
            <a:r>
              <a:rPr lang="en-US" dirty="0" smtClean="0"/>
              <a:t>In the activation wizard we will choose activation type “Activate all – Activation of the complete electronic collection with no selection of portfolios”</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10" name="Rectangle 9"/>
          <p:cNvSpPr/>
          <p:nvPr/>
        </p:nvSpPr>
        <p:spPr>
          <a:xfrm>
            <a:off x="322603" y="3801290"/>
            <a:ext cx="5176859" cy="3004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100652" y="2510530"/>
            <a:ext cx="8961120" cy="2812139"/>
          </a:xfrm>
          <a:prstGeom prst="rect">
            <a:avLst/>
          </a:prstGeom>
          <a:ln>
            <a:solidFill>
              <a:schemeClr val="accent1"/>
            </a:solidFill>
          </a:ln>
        </p:spPr>
      </p:pic>
    </p:spTree>
    <p:extLst>
      <p:ext uri="{BB962C8B-B14F-4D97-AF65-F5344CB8AC3E}">
        <p14:creationId xmlns:p14="http://schemas.microsoft.com/office/powerpoint/2010/main" val="201737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CZ electronic collection </a:t>
            </a:r>
            <a:r>
              <a:rPr lang="en-US" dirty="0"/>
              <a:t>– example 1</a:t>
            </a:r>
          </a:p>
        </p:txBody>
      </p:sp>
      <p:sp>
        <p:nvSpPr>
          <p:cNvPr id="6" name="Content Placeholder 5"/>
          <p:cNvSpPr>
            <a:spLocks noGrp="1"/>
          </p:cNvSpPr>
          <p:nvPr>
            <p:ph idx="1"/>
          </p:nvPr>
        </p:nvSpPr>
        <p:spPr>
          <a:xfrm>
            <a:off x="414044" y="752605"/>
            <a:ext cx="8282085" cy="1520332"/>
          </a:xfrm>
        </p:spPr>
        <p:txBody>
          <a:bodyPr>
            <a:normAutofit/>
          </a:bodyPr>
          <a:lstStyle/>
          <a:p>
            <a:r>
              <a:rPr lang="en-US" dirty="0" smtClean="0"/>
              <a:t>The “Electronic activation job” runs in the background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pic>
        <p:nvPicPr>
          <p:cNvPr id="4" name="Picture 3"/>
          <p:cNvPicPr>
            <a:picLocks noChangeAspect="1"/>
          </p:cNvPicPr>
          <p:nvPr/>
        </p:nvPicPr>
        <p:blipFill>
          <a:blip r:embed="rId3"/>
          <a:stretch>
            <a:fillRect/>
          </a:stretch>
        </p:blipFill>
        <p:spPr>
          <a:xfrm>
            <a:off x="122060" y="2895529"/>
            <a:ext cx="8961120" cy="982039"/>
          </a:xfrm>
          <a:prstGeom prst="rect">
            <a:avLst/>
          </a:prstGeom>
          <a:ln>
            <a:solidFill>
              <a:schemeClr val="accent1"/>
            </a:solidFill>
          </a:ln>
        </p:spPr>
      </p:pic>
    </p:spTree>
    <p:extLst>
      <p:ext uri="{BB962C8B-B14F-4D97-AF65-F5344CB8AC3E}">
        <p14:creationId xmlns:p14="http://schemas.microsoft.com/office/powerpoint/2010/main" val="1080252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EE3A4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EE3A43"/>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11120</TotalTime>
  <Words>1163</Words>
  <Application>Microsoft Office PowerPoint</Application>
  <PresentationFormat>On-screen Show (4:3)</PresentationFormat>
  <Paragraphs>174</Paragraphs>
  <Slides>33</Slides>
  <Notes>28</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33</vt:i4>
      </vt:variant>
    </vt:vector>
  </HeadingPairs>
  <TitlesOfParts>
    <vt:vector size="42"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Three methods of activating electronic collections  in the consortial environment</vt:lpstr>
      <vt:lpstr>PowerPoint Presentation</vt:lpstr>
      <vt:lpstr>Introduction</vt:lpstr>
      <vt:lpstr>Introduction</vt:lpstr>
      <vt:lpstr>PowerPoint Presentation</vt:lpstr>
      <vt:lpstr>CZ electronic collection – example 1</vt:lpstr>
      <vt:lpstr>CZ electronic collection – example 1</vt:lpstr>
      <vt:lpstr>CZ electronic collection – example 1</vt:lpstr>
      <vt:lpstr>CZ electronic collection – example 1</vt:lpstr>
      <vt:lpstr>CZ electronic collection – example 1</vt:lpstr>
      <vt:lpstr>CZ electronic collection – example 2</vt:lpstr>
      <vt:lpstr>CZ electronic collection – example 2</vt:lpstr>
      <vt:lpstr>CZ electronic collection – example 2</vt:lpstr>
      <vt:lpstr>CZ electronic collection – example 2</vt:lpstr>
      <vt:lpstr>CZ electronic collection – example 2</vt:lpstr>
      <vt:lpstr>PowerPoint Presentation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CZ electronic collection with updated bibliographic information</vt:lpstr>
      <vt:lpstr>PowerPoint Presentation</vt:lpstr>
      <vt:lpstr>NZ local electronic collection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784</cp:revision>
  <dcterms:created xsi:type="dcterms:W3CDTF">2015-04-14T20:14:13Z</dcterms:created>
  <dcterms:modified xsi:type="dcterms:W3CDTF">2018-07-04T08:44:17Z</dcterms:modified>
</cp:coreProperties>
</file>